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83" r:id="rId5"/>
    <p:sldId id="295" r:id="rId6"/>
    <p:sldId id="327" r:id="rId7"/>
    <p:sldId id="328" r:id="rId8"/>
    <p:sldId id="329" r:id="rId9"/>
    <p:sldId id="345" r:id="rId10"/>
    <p:sldId id="330" r:id="rId11"/>
    <p:sldId id="331" r:id="rId12"/>
    <p:sldId id="333" r:id="rId13"/>
    <p:sldId id="334" r:id="rId14"/>
    <p:sldId id="332" r:id="rId15"/>
    <p:sldId id="336" r:id="rId16"/>
    <p:sldId id="337" r:id="rId17"/>
    <p:sldId id="338" r:id="rId18"/>
    <p:sldId id="339" r:id="rId19"/>
    <p:sldId id="341" r:id="rId20"/>
    <p:sldId id="342" r:id="rId21"/>
    <p:sldId id="343" r:id="rId22"/>
    <p:sldId id="344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5C8"/>
    <a:srgbClr val="FFFFCC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72" autoAdjust="0"/>
  </p:normalViewPr>
  <p:slideViewPr>
    <p:cSldViewPr>
      <p:cViewPr varScale="1">
        <p:scale>
          <a:sx n="66" d="100"/>
          <a:sy n="66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BC274-37DD-4D20-8689-DA3B48EE3F3B}" type="datetimeFigureOut">
              <a:rPr lang="en-US" smtClean="0"/>
              <a:pPr/>
              <a:t>2013-11-14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0C14B-256E-45BD-B946-C71C0A5A68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92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EE6AB-1D9B-4925-8FC0-3ED77D8DBF4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74688"/>
            <a:ext cx="4592638" cy="3446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189" y="4345984"/>
            <a:ext cx="5081420" cy="41231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accent2"/>
              </a:buCl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dirty="0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6C8D39-1B33-4476-BFED-D4D46D000B6B}" type="slidenum">
              <a:rPr lang="en-US" altLang="en-US" sz="1200" smtClean="0"/>
              <a:pPr/>
              <a:t>3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E066131-E0CB-4839-AAC5-27D5726C36D8}" type="slidenum">
              <a:rPr lang="en-US" altLang="en-US" sz="1200" smtClean="0"/>
              <a:pPr/>
              <a:t>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9717"/>
            <a:ext cx="9144000" cy="1209675"/>
          </a:xfrm>
          <a:prstGeom prst="rect">
            <a:avLst/>
          </a:prstGeom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404813" y="2194563"/>
            <a:ext cx="8323551" cy="1014152"/>
          </a:xfrm>
        </p:spPr>
        <p:txBody>
          <a:bodyPr lIns="0" rIns="0" anchor="b" anchorCtr="0"/>
          <a:lstStyle>
            <a:lvl1pPr algn="l"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813" y="3849819"/>
            <a:ext cx="5258608" cy="79958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>
              <a:spcBef>
                <a:spcPts val="400"/>
              </a:spcBef>
              <a:buFontTx/>
              <a:buNone/>
              <a:def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10" descr="unisys_ta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t="1" r="12448" b="47476"/>
          <a:stretch/>
        </p:blipFill>
        <p:spPr bwMode="gray">
          <a:xfrm>
            <a:off x="6784023" y="5112928"/>
            <a:ext cx="1775091" cy="564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13" y="203439"/>
            <a:ext cx="8340725" cy="1061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13" y="1527048"/>
            <a:ext cx="8340725" cy="469087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13" y="203439"/>
            <a:ext cx="8408860" cy="1061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13" y="2020824"/>
            <a:ext cx="8340725" cy="41970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>
          <a:xfrm>
            <a:off x="404812" y="1527048"/>
            <a:ext cx="8340725" cy="4953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9717"/>
            <a:ext cx="9144000" cy="1209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04813" y="1603375"/>
            <a:ext cx="8340725" cy="1047405"/>
          </a:xfrm>
        </p:spPr>
        <p:txBody>
          <a:bodyPr anchor="b" anchorCtr="0"/>
          <a:lstStyle>
            <a:lvl1pPr algn="ctr">
              <a:defRPr sz="3200" b="1" cap="none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04813" y="2743199"/>
            <a:ext cx="8340725" cy="1371601"/>
          </a:xfrm>
        </p:spPr>
        <p:txBody>
          <a:bodyPr anchor="t" anchorCtr="0"/>
          <a:lstStyle>
            <a:lvl1pPr marL="0" indent="0" algn="ctr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10" descr="unisys_ta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t="1" r="12448" b="47476"/>
          <a:stretch/>
        </p:blipFill>
        <p:spPr bwMode="gray">
          <a:xfrm>
            <a:off x="6784023" y="5112928"/>
            <a:ext cx="1775091" cy="564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237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375"/>
            <a:ext cx="77692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89050"/>
            <a:ext cx="7772400" cy="483552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895871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85875"/>
            <a:ext cx="3810000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85875"/>
            <a:ext cx="3810000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15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4814" y="203439"/>
            <a:ext cx="8340724" cy="106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4813" y="1527048"/>
            <a:ext cx="8340726" cy="469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9" name="Picture 10" descr="unisys_ta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206"/>
          <a:stretch/>
        </p:blipFill>
        <p:spPr bwMode="gray">
          <a:xfrm>
            <a:off x="254378" y="6397450"/>
            <a:ext cx="993775" cy="31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/>
          <p:cNvCxnSpPr/>
          <p:nvPr/>
        </p:nvCxnSpPr>
        <p:spPr bwMode="auto">
          <a:xfrm>
            <a:off x="1695796" y="6550429"/>
            <a:ext cx="7448204" cy="1588"/>
          </a:xfrm>
          <a:prstGeom prst="line">
            <a:avLst/>
          </a:prstGeom>
          <a:solidFill>
            <a:schemeClr val="accent2"/>
          </a:solidFill>
          <a:ln w="19050" cap="sq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/>
          <p:cNvSpPr/>
          <p:nvPr/>
        </p:nvSpPr>
        <p:spPr>
          <a:xfrm>
            <a:off x="3809360" y="659717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kern="0" dirty="0">
                <a:solidFill>
                  <a:srgbClr val="808080"/>
                </a:solidFill>
              </a:rPr>
              <a:t>© 2012 Unisys Corporation. All rights reserved.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8517276" y="6550429"/>
            <a:ext cx="626724" cy="30757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615657DD-24B7-4628-B5DA-698972284F41}" type="slidenum">
              <a:rPr lang="en-US" sz="1050" ker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sz="1050" kern="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transition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 baseline="0">
          <a:solidFill>
            <a:schemeClr val="tx1"/>
          </a:solidFill>
          <a:latin typeface="+mj-lt"/>
          <a:ea typeface="+mj-ea"/>
          <a:cs typeface="Tahoma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>
          <a:solidFill>
            <a:schemeClr val="tx1"/>
          </a:solidFill>
          <a:latin typeface="+mj-lt"/>
          <a:ea typeface="+mn-ea"/>
          <a:cs typeface="Tahoma" pitchFamily="34" charset="0"/>
        </a:defRPr>
      </a:lvl1pPr>
      <a:lvl2pPr marL="685800" indent="-2857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000">
          <a:solidFill>
            <a:schemeClr val="tx1"/>
          </a:solidFill>
          <a:latin typeface="+mj-lt"/>
          <a:cs typeface="Tahoma" pitchFamily="34" charset="0"/>
        </a:defRPr>
      </a:lvl2pPr>
      <a:lvl3pPr marL="10287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>
          <a:solidFill>
            <a:schemeClr val="tx1"/>
          </a:solidFill>
          <a:latin typeface="+mj-lt"/>
          <a:cs typeface="Tahoma" pitchFamily="34" charset="0"/>
        </a:defRPr>
      </a:lvl3pPr>
      <a:lvl4pPr marL="1428750" indent="-28575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>
          <a:solidFill>
            <a:schemeClr val="tx1"/>
          </a:solidFill>
          <a:latin typeface="+mj-lt"/>
          <a:cs typeface="Tahoma" pitchFamily="34" charset="0"/>
        </a:defRPr>
      </a:lvl4pPr>
      <a:lvl5pPr marL="17716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600">
          <a:solidFill>
            <a:schemeClr val="tx1"/>
          </a:solidFill>
          <a:latin typeface="+mj-lt"/>
          <a:cs typeface="Tahoma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in/rcoquer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gif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12" Type="http://schemas.openxmlformats.org/officeDocument/2006/relationships/image" Target="../media/image24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gif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12" Type="http://schemas.openxmlformats.org/officeDocument/2006/relationships/image" Target="../media/image24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phviz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jpe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gif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12" Type="http://schemas.openxmlformats.org/officeDocument/2006/relationships/image" Target="../media/image24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gif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12" Type="http://schemas.openxmlformats.org/officeDocument/2006/relationships/image" Target="../media/image24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gif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12" Type="http://schemas.openxmlformats.org/officeDocument/2006/relationships/image" Target="../media/image24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noProof="0" dirty="0" smtClean="0"/>
              <a:t>Eclipse Process Framework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sz="2800" i="1" noProof="0" dirty="0" smtClean="0"/>
              <a:t>Plugin example: documents </a:t>
            </a:r>
            <a:r>
              <a:rPr lang="en-US" sz="2800" i="1" dirty="0" smtClean="0"/>
              <a:t>&amp; maps </a:t>
            </a:r>
            <a:r>
              <a:rPr lang="en-US" sz="2800" i="1" noProof="0" dirty="0" smtClean="0"/>
              <a:t>generation</a:t>
            </a:r>
            <a:endParaRPr lang="en-US" i="1" noProof="0" dirty="0"/>
          </a:p>
        </p:txBody>
      </p:sp>
      <p:sp>
        <p:nvSpPr>
          <p:cNvPr id="349200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812" y="3849819"/>
            <a:ext cx="7672388" cy="1865181"/>
          </a:xfrm>
        </p:spPr>
        <p:txBody>
          <a:bodyPr/>
          <a:lstStyle/>
          <a:p>
            <a:r>
              <a:rPr lang="en-US" dirty="0" smtClean="0"/>
              <a:t>Régis Coqueret</a:t>
            </a:r>
          </a:p>
          <a:p>
            <a:r>
              <a:rPr lang="en-US" dirty="0" smtClean="0"/>
              <a:t>Executive Architect</a:t>
            </a:r>
          </a:p>
          <a:p>
            <a:r>
              <a:rPr lang="en-US" dirty="0" smtClean="0"/>
              <a:t>Unisys Global Managed Services / Portfolio Solutions / Technology Office</a:t>
            </a:r>
            <a:br>
              <a:rPr lang="en-US" dirty="0" smtClean="0"/>
            </a:b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www.linkedin.com/in/rcoqueret</a:t>
            </a:r>
            <a:endParaRPr lang="en-US" noProof="0" dirty="0"/>
          </a:p>
          <a:p>
            <a:endParaRPr lang="en-US" dirty="0" smtClean="0"/>
          </a:p>
          <a:p>
            <a:r>
              <a:rPr lang="en-US" noProof="0" dirty="0" smtClean="0"/>
              <a:t>EPF Webinar, Nov 14, 2013</a:t>
            </a:r>
            <a:endParaRPr lang="en-US" noProof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1828800" cy="97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_rct\___PEA\GPPC\proto\GraphViz\stable\ESM - ITSM Man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075" y="4531738"/>
            <a:ext cx="1524000" cy="695838"/>
          </a:xfrm>
          <a:prstGeom prst="rect">
            <a:avLst/>
          </a:prstGeom>
          <a:noFill/>
        </p:spPr>
      </p:pic>
      <p:cxnSp>
        <p:nvCxnSpPr>
          <p:cNvPr id="72" name="Straight Arrow Connector 15"/>
          <p:cNvCxnSpPr>
            <a:cxnSpLocks noChangeShapeType="1"/>
            <a:stCxn id="84" idx="3"/>
            <a:endCxn id="112" idx="1"/>
          </p:cNvCxnSpPr>
          <p:nvPr/>
        </p:nvCxnSpPr>
        <p:spPr bwMode="auto">
          <a:xfrm>
            <a:off x="1926170" y="3619352"/>
            <a:ext cx="3090330" cy="12049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120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115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646949" y="3814445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1472711" y="3814445"/>
            <a:ext cx="5068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RMC</a:t>
            </a:r>
          </a:p>
        </p:txBody>
      </p:sp>
      <p:sp>
        <p:nvSpPr>
          <p:cNvPr id="90" name="TextBox 8"/>
          <p:cNvSpPr txBox="1">
            <a:spLocks noChangeArrowheads="1"/>
          </p:cNvSpPr>
          <p:nvPr/>
        </p:nvSpPr>
        <p:spPr bwMode="auto">
          <a:xfrm>
            <a:off x="825500" y="3038475"/>
            <a:ext cx="90922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Content</a:t>
            </a:r>
            <a:br>
              <a:rPr lang="en-US" sz="900" b="1" kern="0" dirty="0" smtClean="0">
                <a:solidFill>
                  <a:sysClr val="windowText" lastClr="000000"/>
                </a:solidFill>
              </a:rPr>
            </a:br>
            <a:r>
              <a:rPr lang="en-US" sz="900" b="1" kern="0" dirty="0" smtClean="0">
                <a:solidFill>
                  <a:sysClr val="windowText" lastClr="000000"/>
                </a:solidFill>
              </a:rPr>
              <a:t>Development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215900" y="3038475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92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253" y="2738607"/>
            <a:ext cx="304800" cy="304800"/>
          </a:xfrm>
          <a:prstGeom prst="rect">
            <a:avLst/>
          </a:prstGeom>
          <a:noFill/>
        </p:spPr>
      </p:pic>
      <p:pic>
        <p:nvPicPr>
          <p:cNvPr id="93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711" y="2738607"/>
            <a:ext cx="304800" cy="304800"/>
          </a:xfrm>
          <a:prstGeom prst="rect">
            <a:avLst/>
          </a:prstGeom>
          <a:noFill/>
        </p:spPr>
      </p:pic>
      <p:pic>
        <p:nvPicPr>
          <p:cNvPr id="188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4704" y="4984812"/>
            <a:ext cx="304800" cy="304800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8916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Model Content Management</a:t>
            </a:r>
            <a:br>
              <a:rPr lang="en-US" dirty="0" smtClean="0"/>
            </a:br>
            <a:r>
              <a:rPr lang="en-US" sz="2000" i="1" dirty="0" smtClean="0"/>
              <a:t>Big picture</a:t>
            </a:r>
            <a:endParaRPr lang="en-US" sz="2000" i="1" dirty="0"/>
          </a:p>
        </p:txBody>
      </p:sp>
      <p:cxnSp>
        <p:nvCxnSpPr>
          <p:cNvPr id="121" name="Straight Arrow Connector 13"/>
          <p:cNvCxnSpPr>
            <a:cxnSpLocks noChangeShapeType="1"/>
            <a:stCxn id="84" idx="3"/>
            <a:endCxn id="41" idx="1"/>
          </p:cNvCxnSpPr>
          <p:nvPr/>
        </p:nvCxnSpPr>
        <p:spPr bwMode="auto">
          <a:xfrm flipV="1">
            <a:off x="1926170" y="2111986"/>
            <a:ext cx="1032746" cy="15073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35565" y="4173633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7" name="Rectangle 41"/>
          <p:cNvSpPr>
            <a:spLocks noChangeArrowheads="1"/>
          </p:cNvSpPr>
          <p:nvPr/>
        </p:nvSpPr>
        <p:spPr bwMode="auto">
          <a:xfrm>
            <a:off x="2750476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140" name="Straight Arrow Connector 111"/>
          <p:cNvCxnSpPr>
            <a:cxnSpLocks noChangeShapeType="1"/>
            <a:stCxn id="77" idx="3"/>
            <a:endCxn id="42" idx="1"/>
          </p:cNvCxnSpPr>
          <p:nvPr/>
        </p:nvCxnSpPr>
        <p:spPr bwMode="auto">
          <a:xfrm flipV="1">
            <a:off x="5616666" y="1716874"/>
            <a:ext cx="1465399" cy="3951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42" name="Picture 4" descr="https://encrypted-tbn1.google.com/images?q=tbn:ANd9GcTnIwECi1p0WdzZWaEwUNec7ChH0YT-8Z1m09pQ4bm8CtnVx7A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2065" y="1524850"/>
            <a:ext cx="384048" cy="3840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4557" y="1513242"/>
            <a:ext cx="287337" cy="3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"/>
          <p:cNvSpPr txBox="1">
            <a:spLocks noChangeArrowheads="1"/>
          </p:cNvSpPr>
          <p:nvPr/>
        </p:nvSpPr>
        <p:spPr bwMode="auto">
          <a:xfrm>
            <a:off x="7074252" y="1882038"/>
            <a:ext cx="4347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MSI</a:t>
            </a:r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869" y="2855412"/>
            <a:ext cx="1284806" cy="83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Rectangle 41"/>
          <p:cNvSpPr>
            <a:spLocks noChangeArrowheads="1"/>
          </p:cNvSpPr>
          <p:nvPr/>
        </p:nvSpPr>
        <p:spPr bwMode="auto">
          <a:xfrm>
            <a:off x="7625425" y="2438400"/>
            <a:ext cx="1353475" cy="769441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Wiki  - revision history, revision marks, audit trail, email notification</a:t>
            </a:r>
          </a:p>
        </p:txBody>
      </p:sp>
      <p:cxnSp>
        <p:nvCxnSpPr>
          <p:cNvPr id="109" name="Straight Arrow Connector 111"/>
          <p:cNvCxnSpPr>
            <a:cxnSpLocks noChangeShapeType="1"/>
            <a:stCxn id="77" idx="3"/>
            <a:endCxn id="107" idx="1"/>
          </p:cNvCxnSpPr>
          <p:nvPr/>
        </p:nvCxnSpPr>
        <p:spPr bwMode="auto">
          <a:xfrm>
            <a:off x="5616666" y="2111986"/>
            <a:ext cx="1420203" cy="11603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70" name="TextBox 8"/>
          <p:cNvSpPr txBox="1">
            <a:spLocks noChangeArrowheads="1"/>
          </p:cNvSpPr>
          <p:nvPr/>
        </p:nvSpPr>
        <p:spPr bwMode="auto">
          <a:xfrm>
            <a:off x="7420429" y="3995652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7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4782" y="3695784"/>
            <a:ext cx="304800" cy="304800"/>
          </a:xfrm>
          <a:prstGeom prst="rect">
            <a:avLst/>
          </a:prstGeom>
          <a:noFill/>
        </p:spPr>
      </p:pic>
      <p:pic>
        <p:nvPicPr>
          <p:cNvPr id="174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0555" y="1119357"/>
            <a:ext cx="304800" cy="304800"/>
          </a:xfrm>
          <a:prstGeom prst="rect">
            <a:avLst/>
          </a:prstGeom>
          <a:noFill/>
        </p:spPr>
      </p:pic>
      <p:sp>
        <p:nvSpPr>
          <p:cNvPr id="175" name="TextBox 8"/>
          <p:cNvSpPr txBox="1">
            <a:spLocks noChangeArrowheads="1"/>
          </p:cNvSpPr>
          <p:nvPr/>
        </p:nvSpPr>
        <p:spPr bwMode="auto">
          <a:xfrm>
            <a:off x="7477023" y="1066800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184" name="TextBox 8"/>
          <p:cNvSpPr txBox="1">
            <a:spLocks noChangeArrowheads="1"/>
          </p:cNvSpPr>
          <p:nvPr/>
        </p:nvSpPr>
        <p:spPr bwMode="auto">
          <a:xfrm>
            <a:off x="3033503" y="4952546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85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8828" y="4984812"/>
            <a:ext cx="304800" cy="304800"/>
          </a:xfrm>
          <a:prstGeom prst="rect">
            <a:avLst/>
          </a:prstGeom>
          <a:noFill/>
        </p:spPr>
      </p:pic>
      <p:sp>
        <p:nvSpPr>
          <p:cNvPr id="186" name="TextBox 8"/>
          <p:cNvSpPr txBox="1">
            <a:spLocks noChangeArrowheads="1"/>
          </p:cNvSpPr>
          <p:nvPr/>
        </p:nvSpPr>
        <p:spPr bwMode="auto">
          <a:xfrm>
            <a:off x="4055296" y="4952546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7590" y="4178395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6" name="Rectangle 41"/>
          <p:cNvSpPr>
            <a:spLocks noChangeArrowheads="1"/>
          </p:cNvSpPr>
          <p:nvPr/>
        </p:nvSpPr>
        <p:spPr bwMode="auto">
          <a:xfrm>
            <a:off x="3712501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PDF</a:t>
            </a:r>
          </a:p>
        </p:txBody>
      </p:sp>
      <p:cxnSp>
        <p:nvCxnSpPr>
          <p:cNvPr id="82" name="Shape 81"/>
          <p:cNvCxnSpPr>
            <a:stCxn id="81" idx="1"/>
            <a:endCxn id="93" idx="0"/>
          </p:cNvCxnSpPr>
          <p:nvPr/>
        </p:nvCxnSpPr>
        <p:spPr bwMode="auto">
          <a:xfrm rot="10800000" flipV="1">
            <a:off x="1280112" y="1545259"/>
            <a:ext cx="3398633" cy="1193347"/>
          </a:xfrm>
          <a:prstGeom prst="bentConnector2">
            <a:avLst/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7" name="Shape 96"/>
          <p:cNvCxnSpPr>
            <a:stCxn id="136" idx="2"/>
            <a:endCxn id="90" idx="2"/>
          </p:cNvCxnSpPr>
          <p:nvPr/>
        </p:nvCxnSpPr>
        <p:spPr bwMode="auto">
          <a:xfrm rot="5400000" flipH="1">
            <a:off x="1336291" y="3490128"/>
            <a:ext cx="1762356" cy="1874713"/>
          </a:xfrm>
          <a:prstGeom prst="bentConnector3">
            <a:avLst>
              <a:gd name="adj1" fmla="val -12971"/>
            </a:avLst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3" name="Shape 105"/>
          <p:cNvCxnSpPr>
            <a:cxnSpLocks noChangeShapeType="1"/>
            <a:stCxn id="170" idx="2"/>
            <a:endCxn id="90" idx="2"/>
          </p:cNvCxnSpPr>
          <p:nvPr/>
        </p:nvCxnSpPr>
        <p:spPr bwMode="auto">
          <a:xfrm rot="5400000" flipH="1">
            <a:off x="4099309" y="727110"/>
            <a:ext cx="818678" cy="6457071"/>
          </a:xfrm>
          <a:prstGeom prst="bentConnector3">
            <a:avLst>
              <a:gd name="adj1" fmla="val -192177"/>
            </a:avLst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sp>
        <p:nvSpPr>
          <p:cNvPr id="131" name="Rectangle 41"/>
          <p:cNvSpPr>
            <a:spLocks noChangeArrowheads="1"/>
          </p:cNvSpPr>
          <p:nvPr/>
        </p:nvSpPr>
        <p:spPr bwMode="auto">
          <a:xfrm>
            <a:off x="262601" y="2697332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4" name="Rectangle 41"/>
          <p:cNvSpPr>
            <a:spLocks noChangeArrowheads="1"/>
          </p:cNvSpPr>
          <p:nvPr/>
        </p:nvSpPr>
        <p:spPr bwMode="auto">
          <a:xfrm>
            <a:off x="7463500" y="3667209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6" name="Rectangle 41"/>
          <p:cNvSpPr>
            <a:spLocks noChangeArrowheads="1"/>
          </p:cNvSpPr>
          <p:nvPr/>
        </p:nvSpPr>
        <p:spPr bwMode="auto">
          <a:xfrm>
            <a:off x="2654300" y="4965762"/>
            <a:ext cx="1001050" cy="3429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Arrow Connector 15"/>
          <p:cNvCxnSpPr>
            <a:cxnSpLocks noChangeShapeType="1"/>
            <a:stCxn id="84" idx="3"/>
            <a:endCxn id="124" idx="1"/>
          </p:cNvCxnSpPr>
          <p:nvPr/>
        </p:nvCxnSpPr>
        <p:spPr bwMode="auto">
          <a:xfrm>
            <a:off x="1926170" y="3619352"/>
            <a:ext cx="909395" cy="933640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60" name="Flowchart: Magnetic Disk 59"/>
          <p:cNvSpPr/>
          <p:nvPr/>
        </p:nvSpPr>
        <p:spPr bwMode="auto">
          <a:xfrm>
            <a:off x="3136900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QA/Staging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40221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8744" y="1392860"/>
            <a:ext cx="304800" cy="304800"/>
          </a:xfrm>
          <a:prstGeom prst="rect">
            <a:avLst/>
          </a:prstGeom>
          <a:noFill/>
        </p:spPr>
      </p:pic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5005212" y="1340303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96" name="Flowchart: Magnetic Disk 95"/>
          <p:cNvSpPr/>
          <p:nvPr/>
        </p:nvSpPr>
        <p:spPr bwMode="auto">
          <a:xfrm>
            <a:off x="4718205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Production</a:t>
            </a:r>
          </a:p>
        </p:txBody>
      </p:sp>
      <p:cxnSp>
        <p:nvCxnSpPr>
          <p:cNvPr id="102" name="Straight Arrow Connector 111"/>
          <p:cNvCxnSpPr>
            <a:cxnSpLocks noChangeShapeType="1"/>
            <a:stCxn id="41" idx="3"/>
            <a:endCxn id="77" idx="1"/>
          </p:cNvCxnSpPr>
          <p:nvPr/>
        </p:nvCxnSpPr>
        <p:spPr bwMode="auto">
          <a:xfrm>
            <a:off x="4035361" y="2111986"/>
            <a:ext cx="50486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30" name="TextBox 39"/>
          <p:cNvSpPr txBox="1">
            <a:spLocks noChangeArrowheads="1"/>
          </p:cNvSpPr>
          <p:nvPr/>
        </p:nvSpPr>
        <p:spPr bwMode="auto">
          <a:xfrm>
            <a:off x="1892300" y="2507001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32" name="TextBox 39"/>
          <p:cNvSpPr txBox="1">
            <a:spLocks noChangeArrowheads="1"/>
          </p:cNvSpPr>
          <p:nvPr/>
        </p:nvSpPr>
        <p:spPr bwMode="auto">
          <a:xfrm>
            <a:off x="1892300" y="40933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139" name="TextBox 39"/>
          <p:cNvSpPr txBox="1">
            <a:spLocks noChangeArrowheads="1"/>
          </p:cNvSpPr>
          <p:nvPr/>
        </p:nvSpPr>
        <p:spPr bwMode="auto">
          <a:xfrm>
            <a:off x="1282700" y="5708137"/>
            <a:ext cx="24577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Wiki update triggers automated email</a:t>
            </a:r>
          </a:p>
        </p:txBody>
      </p:sp>
      <p:sp>
        <p:nvSpPr>
          <p:cNvPr id="141" name="TextBox 39"/>
          <p:cNvSpPr txBox="1">
            <a:spLocks noChangeArrowheads="1"/>
          </p:cNvSpPr>
          <p:nvPr/>
        </p:nvSpPr>
        <p:spPr bwMode="auto">
          <a:xfrm>
            <a:off x="1282700" y="1320811"/>
            <a:ext cx="1508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click ‘Send Feedback’</a:t>
            </a: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58900" y="1630532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39"/>
          <p:cNvSpPr txBox="1">
            <a:spLocks noChangeArrowheads="1"/>
          </p:cNvSpPr>
          <p:nvPr/>
        </p:nvSpPr>
        <p:spPr bwMode="auto">
          <a:xfrm>
            <a:off x="1282700" y="5311590"/>
            <a:ext cx="15856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send document update</a:t>
            </a:r>
          </a:p>
        </p:txBody>
      </p:sp>
      <p:pic>
        <p:nvPicPr>
          <p:cNvPr id="144" name="Picture 2" descr="C:\Documents and Settings\coquerr\Local Settings\Temporary Internet Files\Content.IE5\9E105TUS\j0435241[1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97300" y="5652998"/>
            <a:ext cx="620712" cy="2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TextBox 39"/>
          <p:cNvSpPr txBox="1">
            <a:spLocks noChangeArrowheads="1"/>
          </p:cNvSpPr>
          <p:nvPr/>
        </p:nvSpPr>
        <p:spPr bwMode="auto">
          <a:xfrm>
            <a:off x="6148936" y="1919811"/>
            <a:ext cx="896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create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downloadable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package</a:t>
            </a:r>
          </a:p>
        </p:txBody>
      </p:sp>
      <p:sp>
        <p:nvSpPr>
          <p:cNvPr id="151" name="TextBox 39"/>
          <p:cNvSpPr txBox="1">
            <a:spLocks noChangeArrowheads="1"/>
          </p:cNvSpPr>
          <p:nvPr/>
        </p:nvSpPr>
        <p:spPr bwMode="auto">
          <a:xfrm>
            <a:off x="6455196" y="2514600"/>
            <a:ext cx="518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load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857500" y="1262232"/>
            <a:ext cx="2933700" cy="1879600"/>
          </a:xfrm>
          <a:prstGeom prst="rect">
            <a:avLst/>
          </a:prstGeom>
          <a:noFill/>
          <a:ln w="3175" cap="sq" algn="ctr">
            <a:solidFill>
              <a:schemeClr val="bg2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58" name="Rectangle 41"/>
          <p:cNvSpPr>
            <a:spLocks noChangeArrowheads="1"/>
          </p:cNvSpPr>
          <p:nvPr/>
        </p:nvSpPr>
        <p:spPr bwMode="auto">
          <a:xfrm>
            <a:off x="7539718" y="1582910"/>
            <a:ext cx="1451882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Complete OffLine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GMS Portfolio</a:t>
            </a:r>
          </a:p>
        </p:txBody>
      </p:sp>
      <p:sp>
        <p:nvSpPr>
          <p:cNvPr id="69" name="Rectangle 41"/>
          <p:cNvSpPr>
            <a:spLocks noChangeArrowheads="1"/>
          </p:cNvSpPr>
          <p:nvPr/>
        </p:nvSpPr>
        <p:spPr bwMode="auto">
          <a:xfrm>
            <a:off x="3797300" y="881232"/>
            <a:ext cx="1009650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Intranet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Web Site </a:t>
            </a:r>
          </a:p>
        </p:txBody>
      </p:sp>
      <p:sp>
        <p:nvSpPr>
          <p:cNvPr id="70" name="Rectangle 41"/>
          <p:cNvSpPr>
            <a:spLocks noChangeArrowheads="1"/>
          </p:cNvSpPr>
          <p:nvPr/>
        </p:nvSpPr>
        <p:spPr bwMode="auto">
          <a:xfrm>
            <a:off x="114300" y="1948032"/>
            <a:ext cx="1112838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Model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Content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development</a:t>
            </a:r>
          </a:p>
        </p:txBody>
      </p:sp>
      <p:sp>
        <p:nvSpPr>
          <p:cNvPr id="71" name="Rectangle 41"/>
          <p:cNvSpPr>
            <a:spLocks noChangeArrowheads="1"/>
          </p:cNvSpPr>
          <p:nvPr/>
        </p:nvSpPr>
        <p:spPr bwMode="auto">
          <a:xfrm>
            <a:off x="3004475" y="3862468"/>
            <a:ext cx="1219199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Read Only or Read/Write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78" name="TextBox 39"/>
          <p:cNvSpPr txBox="1">
            <a:spLocks noChangeArrowheads="1"/>
          </p:cNvSpPr>
          <p:nvPr/>
        </p:nvSpPr>
        <p:spPr bwMode="auto">
          <a:xfrm>
            <a:off x="4020485" y="333130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 structure </a:t>
            </a:r>
            <a:br>
              <a:rPr lang="en-US" sz="900" i="1" kern="0" dirty="0" smtClean="0">
                <a:solidFill>
                  <a:sysClr val="windowText" lastClr="000000"/>
                </a:solidFill>
              </a:rPr>
            </a:br>
            <a:r>
              <a:rPr lang="en-US" sz="900" i="1" kern="0" dirty="0" smtClean="0">
                <a:solidFill>
                  <a:sysClr val="windowText" lastClr="000000"/>
                </a:solidFill>
              </a:rPr>
              <a:t>and content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6520" y="4386432"/>
            <a:ext cx="385061" cy="2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48"/>
          <p:cNvSpPr txBox="1">
            <a:spLocks noChangeArrowheads="1"/>
          </p:cNvSpPr>
          <p:nvPr/>
        </p:nvSpPr>
        <p:spPr bwMode="auto">
          <a:xfrm>
            <a:off x="368300" y="4691232"/>
            <a:ext cx="80150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SubVersioN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(SVN)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repository</a:t>
            </a:r>
          </a:p>
        </p:txBody>
      </p:sp>
      <p:cxnSp>
        <p:nvCxnSpPr>
          <p:cNvPr id="79" name="Straight Arrow Connector 21"/>
          <p:cNvCxnSpPr>
            <a:cxnSpLocks noChangeShapeType="1"/>
            <a:stCxn id="73" idx="0"/>
            <a:endCxn id="86" idx="2"/>
          </p:cNvCxnSpPr>
          <p:nvPr/>
        </p:nvCxnSpPr>
        <p:spPr bwMode="auto">
          <a:xfrm flipV="1">
            <a:off x="769051" y="4076055"/>
            <a:ext cx="108089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0" name="Straight Arrow Connector 21"/>
          <p:cNvCxnSpPr>
            <a:cxnSpLocks noChangeShapeType="1"/>
            <a:stCxn id="73" idx="0"/>
            <a:endCxn id="89" idx="2"/>
          </p:cNvCxnSpPr>
          <p:nvPr/>
        </p:nvCxnSpPr>
        <p:spPr bwMode="auto">
          <a:xfrm flipV="1">
            <a:off x="769051" y="4076055"/>
            <a:ext cx="957095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6552011" y="6122726"/>
            <a:ext cx="601447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readers</a:t>
            </a:r>
          </a:p>
        </p:txBody>
      </p:sp>
      <p:pic>
        <p:nvPicPr>
          <p:cNvPr id="106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0619" y="6082279"/>
            <a:ext cx="304800" cy="304800"/>
          </a:xfrm>
          <a:prstGeom prst="rect">
            <a:avLst/>
          </a:prstGeom>
          <a:noFill/>
        </p:spPr>
      </p:pic>
      <p:sp>
        <p:nvSpPr>
          <p:cNvPr id="110" name="TextBox 109"/>
          <p:cNvSpPr txBox="1"/>
          <p:nvPr/>
        </p:nvSpPr>
        <p:spPr bwMode="auto">
          <a:xfrm>
            <a:off x="5372468" y="6122726"/>
            <a:ext cx="607859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authors</a:t>
            </a:r>
          </a:p>
        </p:txBody>
      </p:sp>
      <p:pic>
        <p:nvPicPr>
          <p:cNvPr id="11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7619" y="6082279"/>
            <a:ext cx="304800" cy="304800"/>
          </a:xfrm>
          <a:prstGeom prst="rect">
            <a:avLst/>
          </a:prstGeom>
          <a:noFill/>
        </p:spPr>
      </p:pic>
      <p:sp>
        <p:nvSpPr>
          <p:cNvPr id="113" name="Rectangle 112"/>
          <p:cNvSpPr/>
          <p:nvPr/>
        </p:nvSpPr>
        <p:spPr bwMode="auto">
          <a:xfrm>
            <a:off x="4953000" y="6078707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682750" y="6081882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1711325" y="6062832"/>
            <a:ext cx="2319866" cy="3554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EPF: Eclipse Process Framework tool</a:t>
            </a:r>
            <a:b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</a:b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RMC: Rational Method Composer tool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3810000"/>
            <a:ext cx="1077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TextBox 39"/>
          <p:cNvSpPr txBox="1">
            <a:spLocks noChangeArrowheads="1"/>
          </p:cNvSpPr>
          <p:nvPr/>
        </p:nvSpPr>
        <p:spPr bwMode="auto">
          <a:xfrm>
            <a:off x="5016500" y="3624432"/>
            <a:ext cx="229421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</a:rPr>
              <a:t>XML (</a:t>
            </a:r>
            <a:r>
              <a:rPr lang="en-US" sz="900" kern="0" dirty="0" err="1" smtClean="0">
                <a:solidFill>
                  <a:sysClr val="windowText" lastClr="000000"/>
                </a:solidFill>
              </a:rPr>
              <a:t>MindMaps</a:t>
            </a:r>
            <a:r>
              <a:rPr lang="en-US" sz="900" kern="0" dirty="0" smtClean="0">
                <a:solidFill>
                  <a:sysClr val="windowText" lastClr="000000"/>
                </a:solidFill>
              </a:rPr>
              <a:t>), Excel, CSV, JPEG, etc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0" y="4542718"/>
            <a:ext cx="1049626" cy="7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Rectangle 41"/>
          <p:cNvSpPr>
            <a:spLocks noChangeArrowheads="1"/>
          </p:cNvSpPr>
          <p:nvPr/>
        </p:nvSpPr>
        <p:spPr bwMode="auto">
          <a:xfrm>
            <a:off x="5138953" y="4051756"/>
            <a:ext cx="1392941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Programmatic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Access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280113" y="1348452"/>
            <a:ext cx="1591146" cy="665346"/>
          </a:xfrm>
          <a:prstGeom prst="rect">
            <a:avLst/>
          </a:prstGeom>
          <a:noFill/>
          <a:ln w="57150" cap="rnd">
            <a:solidFill>
              <a:srgbClr val="C0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47597" y="5321878"/>
            <a:ext cx="6769277" cy="665346"/>
          </a:xfrm>
          <a:prstGeom prst="rect">
            <a:avLst/>
          </a:prstGeom>
          <a:noFill/>
          <a:ln w="57150" cap="rnd">
            <a:solidFill>
              <a:srgbClr val="C0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616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1828800" cy="97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_rct\___PEA\GPPC\proto\GraphViz\stable\ESM - ITSM Man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075" y="4531738"/>
            <a:ext cx="1524000" cy="695838"/>
          </a:xfrm>
          <a:prstGeom prst="rect">
            <a:avLst/>
          </a:prstGeom>
          <a:noFill/>
        </p:spPr>
      </p:pic>
      <p:cxnSp>
        <p:nvCxnSpPr>
          <p:cNvPr id="72" name="Straight Arrow Connector 15"/>
          <p:cNvCxnSpPr>
            <a:cxnSpLocks noChangeShapeType="1"/>
            <a:stCxn id="84" idx="3"/>
            <a:endCxn id="112" idx="1"/>
          </p:cNvCxnSpPr>
          <p:nvPr/>
        </p:nvCxnSpPr>
        <p:spPr bwMode="auto">
          <a:xfrm>
            <a:off x="1926170" y="3619352"/>
            <a:ext cx="3090330" cy="12049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120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115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646949" y="3814445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1472711" y="3814445"/>
            <a:ext cx="5068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RMC</a:t>
            </a:r>
          </a:p>
        </p:txBody>
      </p:sp>
      <p:sp>
        <p:nvSpPr>
          <p:cNvPr id="90" name="TextBox 8"/>
          <p:cNvSpPr txBox="1">
            <a:spLocks noChangeArrowheads="1"/>
          </p:cNvSpPr>
          <p:nvPr/>
        </p:nvSpPr>
        <p:spPr bwMode="auto">
          <a:xfrm>
            <a:off x="825500" y="3038475"/>
            <a:ext cx="90922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Content</a:t>
            </a:r>
            <a:br>
              <a:rPr lang="en-US" sz="900" b="1" kern="0" dirty="0" smtClean="0">
                <a:solidFill>
                  <a:sysClr val="windowText" lastClr="000000"/>
                </a:solidFill>
              </a:rPr>
            </a:br>
            <a:r>
              <a:rPr lang="en-US" sz="900" b="1" kern="0" dirty="0" smtClean="0">
                <a:solidFill>
                  <a:sysClr val="windowText" lastClr="000000"/>
                </a:solidFill>
              </a:rPr>
              <a:t>Development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215900" y="3038475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92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253" y="2738607"/>
            <a:ext cx="304800" cy="304800"/>
          </a:xfrm>
          <a:prstGeom prst="rect">
            <a:avLst/>
          </a:prstGeom>
          <a:noFill/>
        </p:spPr>
      </p:pic>
      <p:pic>
        <p:nvPicPr>
          <p:cNvPr id="93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711" y="2738607"/>
            <a:ext cx="304800" cy="304800"/>
          </a:xfrm>
          <a:prstGeom prst="rect">
            <a:avLst/>
          </a:prstGeom>
          <a:noFill/>
        </p:spPr>
      </p:pic>
      <p:pic>
        <p:nvPicPr>
          <p:cNvPr id="188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4704" y="4984812"/>
            <a:ext cx="304800" cy="304800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8916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Model Content Management</a:t>
            </a:r>
            <a:br>
              <a:rPr lang="en-US" dirty="0" smtClean="0"/>
            </a:br>
            <a:r>
              <a:rPr lang="en-US" sz="2000" i="1" dirty="0" smtClean="0"/>
              <a:t>Big picture</a:t>
            </a:r>
            <a:endParaRPr lang="en-US" sz="2000" i="1" dirty="0"/>
          </a:p>
        </p:txBody>
      </p:sp>
      <p:cxnSp>
        <p:nvCxnSpPr>
          <p:cNvPr id="121" name="Straight Arrow Connector 13"/>
          <p:cNvCxnSpPr>
            <a:cxnSpLocks noChangeShapeType="1"/>
            <a:stCxn id="84" idx="3"/>
            <a:endCxn id="41" idx="1"/>
          </p:cNvCxnSpPr>
          <p:nvPr/>
        </p:nvCxnSpPr>
        <p:spPr bwMode="auto">
          <a:xfrm flipV="1">
            <a:off x="1926170" y="2111986"/>
            <a:ext cx="1032746" cy="15073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35565" y="4173633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7" name="Rectangle 41"/>
          <p:cNvSpPr>
            <a:spLocks noChangeArrowheads="1"/>
          </p:cNvSpPr>
          <p:nvPr/>
        </p:nvSpPr>
        <p:spPr bwMode="auto">
          <a:xfrm>
            <a:off x="2750476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140" name="Straight Arrow Connector 111"/>
          <p:cNvCxnSpPr>
            <a:cxnSpLocks noChangeShapeType="1"/>
            <a:stCxn id="77" idx="3"/>
            <a:endCxn id="42" idx="1"/>
          </p:cNvCxnSpPr>
          <p:nvPr/>
        </p:nvCxnSpPr>
        <p:spPr bwMode="auto">
          <a:xfrm flipV="1">
            <a:off x="5616666" y="1716874"/>
            <a:ext cx="1465399" cy="3951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42" name="Picture 4" descr="https://encrypted-tbn1.google.com/images?q=tbn:ANd9GcTnIwECi1p0WdzZWaEwUNec7ChH0YT-8Z1m09pQ4bm8CtnVx7A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2065" y="1524850"/>
            <a:ext cx="384048" cy="3840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4557" y="1513242"/>
            <a:ext cx="287337" cy="3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"/>
          <p:cNvSpPr txBox="1">
            <a:spLocks noChangeArrowheads="1"/>
          </p:cNvSpPr>
          <p:nvPr/>
        </p:nvSpPr>
        <p:spPr bwMode="auto">
          <a:xfrm>
            <a:off x="7074252" y="1882038"/>
            <a:ext cx="4347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MSI</a:t>
            </a:r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869" y="2855412"/>
            <a:ext cx="1284806" cy="83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Rectangle 41"/>
          <p:cNvSpPr>
            <a:spLocks noChangeArrowheads="1"/>
          </p:cNvSpPr>
          <p:nvPr/>
        </p:nvSpPr>
        <p:spPr bwMode="auto">
          <a:xfrm>
            <a:off x="7625425" y="2438400"/>
            <a:ext cx="1353475" cy="769441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Wiki  - revision history, revision marks, audit trail, email notification</a:t>
            </a:r>
          </a:p>
        </p:txBody>
      </p:sp>
      <p:cxnSp>
        <p:nvCxnSpPr>
          <p:cNvPr id="109" name="Straight Arrow Connector 111"/>
          <p:cNvCxnSpPr>
            <a:cxnSpLocks noChangeShapeType="1"/>
            <a:stCxn id="77" idx="3"/>
            <a:endCxn id="107" idx="1"/>
          </p:cNvCxnSpPr>
          <p:nvPr/>
        </p:nvCxnSpPr>
        <p:spPr bwMode="auto">
          <a:xfrm>
            <a:off x="5616666" y="2111986"/>
            <a:ext cx="1420203" cy="11603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70" name="TextBox 8"/>
          <p:cNvSpPr txBox="1">
            <a:spLocks noChangeArrowheads="1"/>
          </p:cNvSpPr>
          <p:nvPr/>
        </p:nvSpPr>
        <p:spPr bwMode="auto">
          <a:xfrm>
            <a:off x="7420429" y="3995652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7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4782" y="3695784"/>
            <a:ext cx="304800" cy="304800"/>
          </a:xfrm>
          <a:prstGeom prst="rect">
            <a:avLst/>
          </a:prstGeom>
          <a:noFill/>
        </p:spPr>
      </p:pic>
      <p:pic>
        <p:nvPicPr>
          <p:cNvPr id="174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0555" y="1119357"/>
            <a:ext cx="304800" cy="304800"/>
          </a:xfrm>
          <a:prstGeom prst="rect">
            <a:avLst/>
          </a:prstGeom>
          <a:noFill/>
        </p:spPr>
      </p:pic>
      <p:sp>
        <p:nvSpPr>
          <p:cNvPr id="175" name="TextBox 8"/>
          <p:cNvSpPr txBox="1">
            <a:spLocks noChangeArrowheads="1"/>
          </p:cNvSpPr>
          <p:nvPr/>
        </p:nvSpPr>
        <p:spPr bwMode="auto">
          <a:xfrm>
            <a:off x="7477023" y="1066800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184" name="TextBox 8"/>
          <p:cNvSpPr txBox="1">
            <a:spLocks noChangeArrowheads="1"/>
          </p:cNvSpPr>
          <p:nvPr/>
        </p:nvSpPr>
        <p:spPr bwMode="auto">
          <a:xfrm>
            <a:off x="3033503" y="4952546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85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8828" y="4984812"/>
            <a:ext cx="304800" cy="304800"/>
          </a:xfrm>
          <a:prstGeom prst="rect">
            <a:avLst/>
          </a:prstGeom>
          <a:noFill/>
        </p:spPr>
      </p:pic>
      <p:sp>
        <p:nvSpPr>
          <p:cNvPr id="186" name="TextBox 8"/>
          <p:cNvSpPr txBox="1">
            <a:spLocks noChangeArrowheads="1"/>
          </p:cNvSpPr>
          <p:nvPr/>
        </p:nvSpPr>
        <p:spPr bwMode="auto">
          <a:xfrm>
            <a:off x="4055296" y="4952546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7590" y="4178395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6" name="Rectangle 41"/>
          <p:cNvSpPr>
            <a:spLocks noChangeArrowheads="1"/>
          </p:cNvSpPr>
          <p:nvPr/>
        </p:nvSpPr>
        <p:spPr bwMode="auto">
          <a:xfrm>
            <a:off x="3712501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PDF</a:t>
            </a:r>
          </a:p>
        </p:txBody>
      </p:sp>
      <p:cxnSp>
        <p:nvCxnSpPr>
          <p:cNvPr id="82" name="Shape 81"/>
          <p:cNvCxnSpPr>
            <a:stCxn id="81" idx="1"/>
            <a:endCxn id="93" idx="0"/>
          </p:cNvCxnSpPr>
          <p:nvPr/>
        </p:nvCxnSpPr>
        <p:spPr bwMode="auto">
          <a:xfrm rot="10800000" flipV="1">
            <a:off x="1280112" y="1545259"/>
            <a:ext cx="3398633" cy="1193347"/>
          </a:xfrm>
          <a:prstGeom prst="bentConnector2">
            <a:avLst/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7" name="Shape 96"/>
          <p:cNvCxnSpPr>
            <a:stCxn id="136" idx="2"/>
            <a:endCxn id="90" idx="2"/>
          </p:cNvCxnSpPr>
          <p:nvPr/>
        </p:nvCxnSpPr>
        <p:spPr bwMode="auto">
          <a:xfrm rot="5400000" flipH="1">
            <a:off x="1336291" y="3490128"/>
            <a:ext cx="1762356" cy="1874713"/>
          </a:xfrm>
          <a:prstGeom prst="bentConnector3">
            <a:avLst>
              <a:gd name="adj1" fmla="val -12971"/>
            </a:avLst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3" name="Shape 105"/>
          <p:cNvCxnSpPr>
            <a:cxnSpLocks noChangeShapeType="1"/>
            <a:stCxn id="170" idx="2"/>
            <a:endCxn id="90" idx="2"/>
          </p:cNvCxnSpPr>
          <p:nvPr/>
        </p:nvCxnSpPr>
        <p:spPr bwMode="auto">
          <a:xfrm rot="5400000" flipH="1">
            <a:off x="4099309" y="727110"/>
            <a:ext cx="818678" cy="6457071"/>
          </a:xfrm>
          <a:prstGeom prst="bentConnector3">
            <a:avLst>
              <a:gd name="adj1" fmla="val -192177"/>
            </a:avLst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sp>
        <p:nvSpPr>
          <p:cNvPr id="131" name="Rectangle 41"/>
          <p:cNvSpPr>
            <a:spLocks noChangeArrowheads="1"/>
          </p:cNvSpPr>
          <p:nvPr/>
        </p:nvSpPr>
        <p:spPr bwMode="auto">
          <a:xfrm>
            <a:off x="262601" y="2697332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4" name="Rectangle 41"/>
          <p:cNvSpPr>
            <a:spLocks noChangeArrowheads="1"/>
          </p:cNvSpPr>
          <p:nvPr/>
        </p:nvSpPr>
        <p:spPr bwMode="auto">
          <a:xfrm>
            <a:off x="7463500" y="3667209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6" name="Rectangle 41"/>
          <p:cNvSpPr>
            <a:spLocks noChangeArrowheads="1"/>
          </p:cNvSpPr>
          <p:nvPr/>
        </p:nvSpPr>
        <p:spPr bwMode="auto">
          <a:xfrm>
            <a:off x="2654300" y="4965762"/>
            <a:ext cx="1001050" cy="3429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Arrow Connector 15"/>
          <p:cNvCxnSpPr>
            <a:cxnSpLocks noChangeShapeType="1"/>
            <a:stCxn id="84" idx="3"/>
            <a:endCxn id="124" idx="1"/>
          </p:cNvCxnSpPr>
          <p:nvPr/>
        </p:nvCxnSpPr>
        <p:spPr bwMode="auto">
          <a:xfrm>
            <a:off x="1926170" y="3619352"/>
            <a:ext cx="909395" cy="933640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60" name="Flowchart: Magnetic Disk 59"/>
          <p:cNvSpPr/>
          <p:nvPr/>
        </p:nvSpPr>
        <p:spPr bwMode="auto">
          <a:xfrm>
            <a:off x="3136900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QA/Staging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40221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8744" y="1392860"/>
            <a:ext cx="304800" cy="304800"/>
          </a:xfrm>
          <a:prstGeom prst="rect">
            <a:avLst/>
          </a:prstGeom>
          <a:noFill/>
        </p:spPr>
      </p:pic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5005212" y="1340303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96" name="Flowchart: Magnetic Disk 95"/>
          <p:cNvSpPr/>
          <p:nvPr/>
        </p:nvSpPr>
        <p:spPr bwMode="auto">
          <a:xfrm>
            <a:off x="4718205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Production</a:t>
            </a:r>
          </a:p>
        </p:txBody>
      </p:sp>
      <p:cxnSp>
        <p:nvCxnSpPr>
          <p:cNvPr id="102" name="Straight Arrow Connector 111"/>
          <p:cNvCxnSpPr>
            <a:cxnSpLocks noChangeShapeType="1"/>
            <a:stCxn id="41" idx="3"/>
            <a:endCxn id="77" idx="1"/>
          </p:cNvCxnSpPr>
          <p:nvPr/>
        </p:nvCxnSpPr>
        <p:spPr bwMode="auto">
          <a:xfrm>
            <a:off x="4035361" y="2111986"/>
            <a:ext cx="50486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30" name="TextBox 39"/>
          <p:cNvSpPr txBox="1">
            <a:spLocks noChangeArrowheads="1"/>
          </p:cNvSpPr>
          <p:nvPr/>
        </p:nvSpPr>
        <p:spPr bwMode="auto">
          <a:xfrm>
            <a:off x="1892300" y="2507001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32" name="TextBox 39"/>
          <p:cNvSpPr txBox="1">
            <a:spLocks noChangeArrowheads="1"/>
          </p:cNvSpPr>
          <p:nvPr/>
        </p:nvSpPr>
        <p:spPr bwMode="auto">
          <a:xfrm>
            <a:off x="1892300" y="40933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139" name="TextBox 39"/>
          <p:cNvSpPr txBox="1">
            <a:spLocks noChangeArrowheads="1"/>
          </p:cNvSpPr>
          <p:nvPr/>
        </p:nvSpPr>
        <p:spPr bwMode="auto">
          <a:xfrm>
            <a:off x="1282700" y="5708137"/>
            <a:ext cx="24577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Wiki update triggers automated email</a:t>
            </a:r>
          </a:p>
        </p:txBody>
      </p:sp>
      <p:sp>
        <p:nvSpPr>
          <p:cNvPr id="141" name="TextBox 39"/>
          <p:cNvSpPr txBox="1">
            <a:spLocks noChangeArrowheads="1"/>
          </p:cNvSpPr>
          <p:nvPr/>
        </p:nvSpPr>
        <p:spPr bwMode="auto">
          <a:xfrm>
            <a:off x="1282700" y="1320811"/>
            <a:ext cx="1508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click ‘Send Feedback’</a:t>
            </a: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58900" y="1630532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39"/>
          <p:cNvSpPr txBox="1">
            <a:spLocks noChangeArrowheads="1"/>
          </p:cNvSpPr>
          <p:nvPr/>
        </p:nvSpPr>
        <p:spPr bwMode="auto">
          <a:xfrm>
            <a:off x="1282700" y="5311590"/>
            <a:ext cx="15856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send document update</a:t>
            </a:r>
          </a:p>
        </p:txBody>
      </p:sp>
      <p:pic>
        <p:nvPicPr>
          <p:cNvPr id="144" name="Picture 2" descr="C:\Documents and Settings\coquerr\Local Settings\Temporary Internet Files\Content.IE5\9E105TUS\j0435241[1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97300" y="5652998"/>
            <a:ext cx="620712" cy="2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TextBox 39"/>
          <p:cNvSpPr txBox="1">
            <a:spLocks noChangeArrowheads="1"/>
          </p:cNvSpPr>
          <p:nvPr/>
        </p:nvSpPr>
        <p:spPr bwMode="auto">
          <a:xfrm>
            <a:off x="6148936" y="1919811"/>
            <a:ext cx="896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create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downloadable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package</a:t>
            </a:r>
          </a:p>
        </p:txBody>
      </p:sp>
      <p:sp>
        <p:nvSpPr>
          <p:cNvPr id="151" name="TextBox 39"/>
          <p:cNvSpPr txBox="1">
            <a:spLocks noChangeArrowheads="1"/>
          </p:cNvSpPr>
          <p:nvPr/>
        </p:nvSpPr>
        <p:spPr bwMode="auto">
          <a:xfrm>
            <a:off x="6455196" y="2514600"/>
            <a:ext cx="518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load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857500" y="1262232"/>
            <a:ext cx="2933700" cy="1879600"/>
          </a:xfrm>
          <a:prstGeom prst="rect">
            <a:avLst/>
          </a:prstGeom>
          <a:noFill/>
          <a:ln w="3175" cap="sq" algn="ctr">
            <a:solidFill>
              <a:schemeClr val="bg2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58" name="Rectangle 41"/>
          <p:cNvSpPr>
            <a:spLocks noChangeArrowheads="1"/>
          </p:cNvSpPr>
          <p:nvPr/>
        </p:nvSpPr>
        <p:spPr bwMode="auto">
          <a:xfrm>
            <a:off x="7539718" y="1582910"/>
            <a:ext cx="1451882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Complete OffLine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GMS Portfolio</a:t>
            </a:r>
          </a:p>
        </p:txBody>
      </p:sp>
      <p:sp>
        <p:nvSpPr>
          <p:cNvPr id="69" name="Rectangle 41"/>
          <p:cNvSpPr>
            <a:spLocks noChangeArrowheads="1"/>
          </p:cNvSpPr>
          <p:nvPr/>
        </p:nvSpPr>
        <p:spPr bwMode="auto">
          <a:xfrm>
            <a:off x="3797300" y="881232"/>
            <a:ext cx="1009650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Intranet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Web Site </a:t>
            </a:r>
          </a:p>
        </p:txBody>
      </p:sp>
      <p:sp>
        <p:nvSpPr>
          <p:cNvPr id="70" name="Rectangle 41"/>
          <p:cNvSpPr>
            <a:spLocks noChangeArrowheads="1"/>
          </p:cNvSpPr>
          <p:nvPr/>
        </p:nvSpPr>
        <p:spPr bwMode="auto">
          <a:xfrm>
            <a:off x="114300" y="1948032"/>
            <a:ext cx="1112838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Model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Content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development</a:t>
            </a:r>
          </a:p>
        </p:txBody>
      </p:sp>
      <p:sp>
        <p:nvSpPr>
          <p:cNvPr id="71" name="Rectangle 41"/>
          <p:cNvSpPr>
            <a:spLocks noChangeArrowheads="1"/>
          </p:cNvSpPr>
          <p:nvPr/>
        </p:nvSpPr>
        <p:spPr bwMode="auto">
          <a:xfrm>
            <a:off x="3004475" y="3862468"/>
            <a:ext cx="1219199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Read Only or Read/Write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78" name="TextBox 39"/>
          <p:cNvSpPr txBox="1">
            <a:spLocks noChangeArrowheads="1"/>
          </p:cNvSpPr>
          <p:nvPr/>
        </p:nvSpPr>
        <p:spPr bwMode="auto">
          <a:xfrm>
            <a:off x="4020485" y="333130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 structure </a:t>
            </a:r>
            <a:br>
              <a:rPr lang="en-US" sz="900" i="1" kern="0" dirty="0" smtClean="0">
                <a:solidFill>
                  <a:sysClr val="windowText" lastClr="000000"/>
                </a:solidFill>
              </a:rPr>
            </a:br>
            <a:r>
              <a:rPr lang="en-US" sz="900" i="1" kern="0" dirty="0" smtClean="0">
                <a:solidFill>
                  <a:sysClr val="windowText" lastClr="000000"/>
                </a:solidFill>
              </a:rPr>
              <a:t>and content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6520" y="4386432"/>
            <a:ext cx="385061" cy="2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48"/>
          <p:cNvSpPr txBox="1">
            <a:spLocks noChangeArrowheads="1"/>
          </p:cNvSpPr>
          <p:nvPr/>
        </p:nvSpPr>
        <p:spPr bwMode="auto">
          <a:xfrm>
            <a:off x="368300" y="4691232"/>
            <a:ext cx="80150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SubVersioN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(SVN)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repository</a:t>
            </a:r>
          </a:p>
        </p:txBody>
      </p:sp>
      <p:cxnSp>
        <p:nvCxnSpPr>
          <p:cNvPr id="79" name="Straight Arrow Connector 21"/>
          <p:cNvCxnSpPr>
            <a:cxnSpLocks noChangeShapeType="1"/>
            <a:stCxn id="73" idx="0"/>
            <a:endCxn id="86" idx="2"/>
          </p:cNvCxnSpPr>
          <p:nvPr/>
        </p:nvCxnSpPr>
        <p:spPr bwMode="auto">
          <a:xfrm flipV="1">
            <a:off x="769051" y="4076055"/>
            <a:ext cx="108089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0" name="Straight Arrow Connector 21"/>
          <p:cNvCxnSpPr>
            <a:cxnSpLocks noChangeShapeType="1"/>
            <a:stCxn id="73" idx="0"/>
            <a:endCxn id="89" idx="2"/>
          </p:cNvCxnSpPr>
          <p:nvPr/>
        </p:nvCxnSpPr>
        <p:spPr bwMode="auto">
          <a:xfrm flipV="1">
            <a:off x="769051" y="4076055"/>
            <a:ext cx="957095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6552011" y="6122726"/>
            <a:ext cx="601447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readers</a:t>
            </a:r>
          </a:p>
        </p:txBody>
      </p:sp>
      <p:pic>
        <p:nvPicPr>
          <p:cNvPr id="106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0619" y="6082279"/>
            <a:ext cx="304800" cy="304800"/>
          </a:xfrm>
          <a:prstGeom prst="rect">
            <a:avLst/>
          </a:prstGeom>
          <a:noFill/>
        </p:spPr>
      </p:pic>
      <p:sp>
        <p:nvSpPr>
          <p:cNvPr id="110" name="TextBox 109"/>
          <p:cNvSpPr txBox="1"/>
          <p:nvPr/>
        </p:nvSpPr>
        <p:spPr bwMode="auto">
          <a:xfrm>
            <a:off x="5372468" y="6122726"/>
            <a:ext cx="607859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authors</a:t>
            </a:r>
          </a:p>
        </p:txBody>
      </p:sp>
      <p:pic>
        <p:nvPicPr>
          <p:cNvPr id="11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7619" y="6082279"/>
            <a:ext cx="304800" cy="304800"/>
          </a:xfrm>
          <a:prstGeom prst="rect">
            <a:avLst/>
          </a:prstGeom>
          <a:noFill/>
        </p:spPr>
      </p:pic>
      <p:sp>
        <p:nvSpPr>
          <p:cNvPr id="113" name="Rectangle 112"/>
          <p:cNvSpPr/>
          <p:nvPr/>
        </p:nvSpPr>
        <p:spPr bwMode="auto">
          <a:xfrm>
            <a:off x="4953000" y="6078707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682750" y="6081882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1711325" y="6062832"/>
            <a:ext cx="2319866" cy="3554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EPF: Eclipse Process Framework tool</a:t>
            </a:r>
            <a:b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</a:b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RMC: Rational Method Composer tool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3810000"/>
            <a:ext cx="1077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TextBox 39"/>
          <p:cNvSpPr txBox="1">
            <a:spLocks noChangeArrowheads="1"/>
          </p:cNvSpPr>
          <p:nvPr/>
        </p:nvSpPr>
        <p:spPr bwMode="auto">
          <a:xfrm>
            <a:off x="5016500" y="3624432"/>
            <a:ext cx="229421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</a:rPr>
              <a:t>XML (</a:t>
            </a:r>
            <a:r>
              <a:rPr lang="en-US" sz="900" kern="0" dirty="0" err="1" smtClean="0">
                <a:solidFill>
                  <a:sysClr val="windowText" lastClr="000000"/>
                </a:solidFill>
              </a:rPr>
              <a:t>MindMaps</a:t>
            </a:r>
            <a:r>
              <a:rPr lang="en-US" sz="900" kern="0" dirty="0" smtClean="0">
                <a:solidFill>
                  <a:sysClr val="windowText" lastClr="000000"/>
                </a:solidFill>
              </a:rPr>
              <a:t>), Excel, CSV, JPEG, etc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0" y="4542718"/>
            <a:ext cx="1049626" cy="7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Rectangle 41"/>
          <p:cNvSpPr>
            <a:spLocks noChangeArrowheads="1"/>
          </p:cNvSpPr>
          <p:nvPr/>
        </p:nvSpPr>
        <p:spPr bwMode="auto">
          <a:xfrm>
            <a:off x="5138953" y="4051756"/>
            <a:ext cx="1392941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Programmatic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Access</a:t>
            </a:r>
          </a:p>
        </p:txBody>
      </p:sp>
      <p:sp>
        <p:nvSpPr>
          <p:cNvPr id="4" name="Oval 3"/>
          <p:cNvSpPr/>
          <p:nvPr/>
        </p:nvSpPr>
        <p:spPr>
          <a:xfrm>
            <a:off x="1734723" y="3223141"/>
            <a:ext cx="5850060" cy="2334669"/>
          </a:xfrm>
          <a:prstGeom prst="ellipse">
            <a:avLst/>
          </a:prstGeom>
          <a:noFill/>
          <a:ln w="57150" cap="rnd">
            <a:solidFill>
              <a:srgbClr val="C0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216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of Knowledge Content</a:t>
            </a:r>
            <a:br>
              <a:rPr lang="en-US" dirty="0" smtClean="0"/>
            </a:br>
            <a:r>
              <a:rPr lang="en-US" sz="2000" i="1" dirty="0" smtClean="0"/>
              <a:t>Very simple questions</a:t>
            </a:r>
            <a:endParaRPr lang="en-US" sz="2000" i="1" dirty="0"/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Where are my documents now?</a:t>
            </a:r>
          </a:p>
          <a:p>
            <a:r>
              <a:rPr lang="en-US" sz="2000" kern="0" dirty="0" smtClean="0"/>
              <a:t>Editorial and review cycle</a:t>
            </a:r>
          </a:p>
          <a:p>
            <a:pPr lvl="1"/>
            <a:r>
              <a:rPr lang="en-US" sz="1600" kern="0" dirty="0" smtClean="0"/>
              <a:t>Are documents not required anymore?</a:t>
            </a:r>
          </a:p>
          <a:p>
            <a:pPr lvl="1"/>
            <a:r>
              <a:rPr lang="en-US" sz="1600" kern="0" dirty="0"/>
              <a:t>I</a:t>
            </a:r>
            <a:r>
              <a:rPr lang="en-US" sz="1600" kern="0" dirty="0" smtClean="0"/>
              <a:t>f documents are created, are they by-products or finished goods?</a:t>
            </a:r>
          </a:p>
          <a:p>
            <a:pPr lvl="1"/>
            <a:r>
              <a:rPr lang="en-US" sz="1600" kern="0" dirty="0" smtClean="0"/>
              <a:t>How to review the content</a:t>
            </a:r>
          </a:p>
          <a:p>
            <a:pPr lvl="1"/>
            <a:r>
              <a:rPr lang="en-US" sz="1600" kern="0" dirty="0"/>
              <a:t>W</a:t>
            </a:r>
            <a:r>
              <a:rPr lang="en-US" sz="1600" kern="0" dirty="0" smtClean="0"/>
              <a:t>hen do I know I’m finished with the review?</a:t>
            </a:r>
          </a:p>
          <a:p>
            <a:r>
              <a:rPr lang="en-US" sz="2000" kern="0" dirty="0" smtClean="0"/>
              <a:t>If the master copy of the content is online, can I have it as a document too?</a:t>
            </a:r>
          </a:p>
        </p:txBody>
      </p:sp>
    </p:spTree>
    <p:extLst>
      <p:ext uri="{BB962C8B-B14F-4D97-AF65-F5344CB8AC3E}">
        <p14:creationId xmlns:p14="http://schemas.microsoft.com/office/powerpoint/2010/main" val="22837834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Communicate the content in various forms &amp; shapes</a:t>
            </a:r>
            <a:br>
              <a:rPr lang="en-US" dirty="0" smtClean="0"/>
            </a:br>
            <a:r>
              <a:rPr lang="en-US" sz="2000" i="1" dirty="0" smtClean="0"/>
              <a:t>Documents</a:t>
            </a:r>
            <a:endParaRPr lang="en-US" sz="16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82790"/>
            <a:ext cx="28765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  <a:endCxn id="7" idx="1"/>
          </p:cNvCxnSpPr>
          <p:nvPr/>
        </p:nvCxnSpPr>
        <p:spPr bwMode="auto">
          <a:xfrm flipV="1">
            <a:off x="1143000" y="1282790"/>
            <a:ext cx="685800" cy="164182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Rectangle 6"/>
          <p:cNvSpPr/>
          <p:nvPr/>
        </p:nvSpPr>
        <p:spPr bwMode="auto">
          <a:xfrm>
            <a:off x="1828800" y="1167374"/>
            <a:ext cx="3153427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Structure consisting of Custom Categories and </a:t>
            </a:r>
            <a:r>
              <a:rPr lang="en-US" sz="900" dirty="0" err="1" smtClean="0"/>
              <a:t>Guidances</a:t>
            </a:r>
            <a:endParaRPr lang="en-US" sz="9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91" y="2924618"/>
            <a:ext cx="50387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962400" y="3849628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975553" y="6548730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447" y="1406465"/>
            <a:ext cx="3143250" cy="4886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5358491" y="4191000"/>
            <a:ext cx="1066800" cy="762000"/>
          </a:xfrm>
          <a:prstGeom prst="rightArrow">
            <a:avLst/>
          </a:prstGeom>
          <a:solidFill>
            <a:schemeClr val="bg1"/>
          </a:solidFill>
          <a:ln w="57150" cap="rnd">
            <a:solidFill>
              <a:schemeClr val="accent1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015340" y="1040964"/>
            <a:ext cx="1037463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HTML document</a:t>
            </a:r>
          </a:p>
        </p:txBody>
      </p:sp>
    </p:spTree>
    <p:extLst>
      <p:ext uri="{BB962C8B-B14F-4D97-AF65-F5344CB8AC3E}">
        <p14:creationId xmlns:p14="http://schemas.microsoft.com/office/powerpoint/2010/main" val="21464613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061" y="2179402"/>
            <a:ext cx="3183539" cy="199626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Communicate the content in various forms &amp; shapes</a:t>
            </a:r>
            <a:br>
              <a:rPr lang="en-US" dirty="0" smtClean="0"/>
            </a:br>
            <a:r>
              <a:rPr lang="en-US" sz="2000" i="1" dirty="0" smtClean="0"/>
              <a:t>Maps</a:t>
            </a:r>
            <a:endParaRPr lang="en-US" sz="16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61" y="1143000"/>
            <a:ext cx="28765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  <a:endCxn id="7" idx="1"/>
          </p:cNvCxnSpPr>
          <p:nvPr/>
        </p:nvCxnSpPr>
        <p:spPr bwMode="auto">
          <a:xfrm flipV="1">
            <a:off x="1236061" y="1393380"/>
            <a:ext cx="1064002" cy="139144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Rectangle 6"/>
          <p:cNvSpPr/>
          <p:nvPr/>
        </p:nvSpPr>
        <p:spPr bwMode="auto">
          <a:xfrm>
            <a:off x="2300063" y="1277964"/>
            <a:ext cx="3153427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Structure consisting of Custom Categories and </a:t>
            </a:r>
            <a:r>
              <a:rPr lang="en-US" sz="900" dirty="0" err="1" smtClean="0"/>
              <a:t>Guidances</a:t>
            </a:r>
            <a:endParaRPr lang="en-US" sz="900" dirty="0" smtClean="0"/>
          </a:p>
        </p:txBody>
      </p:sp>
      <p:sp>
        <p:nvSpPr>
          <p:cNvPr id="23" name="Rectangle 22"/>
          <p:cNvSpPr/>
          <p:nvPr/>
        </p:nvSpPr>
        <p:spPr bwMode="auto">
          <a:xfrm>
            <a:off x="6417661" y="1689010"/>
            <a:ext cx="1832553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Mind Manager or </a:t>
            </a:r>
            <a:r>
              <a:rPr lang="en-US" sz="900" dirty="0" err="1" smtClean="0"/>
              <a:t>FreeMind</a:t>
            </a:r>
            <a:r>
              <a:rPr lang="en-US" sz="900" dirty="0" smtClean="0"/>
              <a:t> map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86" y="2765778"/>
            <a:ext cx="44862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965149" y="4722572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978302" y="6408940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048" y="4301119"/>
            <a:ext cx="3108213" cy="17166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5029200" y="3794668"/>
            <a:ext cx="1066800" cy="762000"/>
          </a:xfrm>
          <a:prstGeom prst="rightArrow">
            <a:avLst/>
          </a:prstGeom>
          <a:solidFill>
            <a:schemeClr val="bg1"/>
          </a:solidFill>
          <a:ln w="57150" cap="rnd">
            <a:solidFill>
              <a:schemeClr val="accent1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943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Coquerr\EPF\Publish\Diag\concept_diag_offer_endpoint_service_1384439780956.g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62742"/>
            <a:ext cx="3542948" cy="159025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35759"/>
            <a:ext cx="25908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5" y="2470468"/>
            <a:ext cx="480060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Communicate the content in various forms &amp; shapes</a:t>
            </a:r>
            <a:br>
              <a:rPr lang="en-US" dirty="0" smtClean="0"/>
            </a:br>
            <a:r>
              <a:rPr lang="en-US" sz="2000" i="1" dirty="0" smtClean="0"/>
              <a:t>Diagrams</a:t>
            </a:r>
            <a:endParaRPr lang="en-US" sz="1600" i="1" dirty="0"/>
          </a:p>
        </p:txBody>
      </p:sp>
      <p:cxnSp>
        <p:nvCxnSpPr>
          <p:cNvPr id="6" name="Straight Connector 5"/>
          <p:cNvCxnSpPr>
            <a:cxnSpLocks noChangeShapeType="1"/>
            <a:endCxn id="7" idx="1"/>
          </p:cNvCxnSpPr>
          <p:nvPr/>
        </p:nvCxnSpPr>
        <p:spPr bwMode="auto">
          <a:xfrm flipV="1">
            <a:off x="1143000" y="1533170"/>
            <a:ext cx="1064002" cy="139144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Rectangle 6"/>
          <p:cNvSpPr/>
          <p:nvPr/>
        </p:nvSpPr>
        <p:spPr bwMode="auto">
          <a:xfrm>
            <a:off x="2207002" y="1417754"/>
            <a:ext cx="3153427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Structure consisting of Custom Categories and </a:t>
            </a:r>
            <a:r>
              <a:rPr lang="en-US" sz="900" dirty="0" err="1" smtClean="0"/>
              <a:t>Guidances</a:t>
            </a:r>
            <a:endParaRPr lang="en-US" sz="900" dirty="0" smtClean="0"/>
          </a:p>
        </p:txBody>
      </p:sp>
      <p:sp>
        <p:nvSpPr>
          <p:cNvPr id="23" name="Rectangle 22"/>
          <p:cNvSpPr/>
          <p:nvPr/>
        </p:nvSpPr>
        <p:spPr bwMode="auto">
          <a:xfrm>
            <a:off x="6678431" y="2893368"/>
            <a:ext cx="1627369" cy="230832"/>
          </a:xfrm>
          <a:prstGeom prst="rect">
            <a:avLst/>
          </a:prstGeom>
          <a:solidFill>
            <a:schemeClr val="bg1"/>
          </a:solidFill>
          <a:ln w="9525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r>
              <a:rPr lang="en-US" sz="900" dirty="0" smtClean="0"/>
              <a:t>JPEG, with automatic layout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889021" y="4015975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85241" y="6096434"/>
            <a:ext cx="1143000" cy="243038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5105400" y="3934458"/>
            <a:ext cx="1066800" cy="762000"/>
          </a:xfrm>
          <a:prstGeom prst="rightArrow">
            <a:avLst/>
          </a:prstGeom>
          <a:solidFill>
            <a:schemeClr val="bg1"/>
          </a:solidFill>
          <a:ln w="57150" cap="rnd">
            <a:solidFill>
              <a:schemeClr val="accent1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32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Communicate the content in various forms &amp; shapes</a:t>
            </a:r>
            <a:br>
              <a:rPr lang="en-US" dirty="0"/>
            </a:br>
            <a:r>
              <a:rPr lang="en-US" sz="2000" i="1" dirty="0" smtClean="0"/>
              <a:t>Documents, Mind Maps, Diagrams</a:t>
            </a:r>
            <a:endParaRPr lang="en-US" sz="2000" i="1" dirty="0"/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Documents: general purpose extraction</a:t>
            </a:r>
          </a:p>
          <a:p>
            <a:pPr lvl="1"/>
            <a:r>
              <a:rPr lang="en-US" sz="1400" kern="0" dirty="0" smtClean="0"/>
              <a:t>Shows Presentation Names and Main Descriptions</a:t>
            </a:r>
          </a:p>
          <a:p>
            <a:pPr lvl="1"/>
            <a:r>
              <a:rPr lang="en-US" sz="1400" kern="0" dirty="0" smtClean="0"/>
              <a:t>Generation filtered by Configuration, incl. variability</a:t>
            </a:r>
          </a:p>
          <a:p>
            <a:pPr lvl="1"/>
            <a:r>
              <a:rPr lang="en-US" sz="1400" kern="0" dirty="0" smtClean="0"/>
              <a:t>Spawns Configuration publication (folder name = configuration presentation name)</a:t>
            </a:r>
          </a:p>
          <a:p>
            <a:pPr lvl="1"/>
            <a:r>
              <a:rPr lang="en-US" sz="1400" kern="0" dirty="0"/>
              <a:t>Can choose to point to published web site, or to internal anchor (if available)</a:t>
            </a:r>
          </a:p>
          <a:p>
            <a:pPr lvl="1"/>
            <a:r>
              <a:rPr lang="en-US" sz="1400" kern="0" dirty="0" err="1" smtClean="0"/>
              <a:t>ToC</a:t>
            </a:r>
            <a:r>
              <a:rPr lang="en-US" sz="1400" kern="0" dirty="0" smtClean="0"/>
              <a:t> is optional</a:t>
            </a:r>
          </a:p>
          <a:p>
            <a:pPr lvl="1"/>
            <a:r>
              <a:rPr lang="en-US" sz="1400" kern="0" dirty="0" smtClean="0"/>
              <a:t>Header numbering optional</a:t>
            </a:r>
          </a:p>
          <a:p>
            <a:pPr lvl="1"/>
            <a:r>
              <a:rPr lang="en-US" sz="1400" kern="0" dirty="0" smtClean="0"/>
              <a:t>Can resize images to 600 </a:t>
            </a:r>
            <a:r>
              <a:rPr lang="en-US" sz="1400" kern="0" dirty="0" err="1" smtClean="0"/>
              <a:t>px</a:t>
            </a:r>
            <a:r>
              <a:rPr lang="en-US" sz="1400" kern="0" dirty="0" smtClean="0"/>
              <a:t> width</a:t>
            </a:r>
          </a:p>
          <a:p>
            <a:pPr lvl="1"/>
            <a:r>
              <a:rPr lang="en-US" sz="1400" kern="0" dirty="0" smtClean="0"/>
              <a:t>Copy &amp; Paste into MS Word will use target styles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4066" y="4226313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7474" y="3124200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13"/>
          <p:cNvCxnSpPr>
            <a:cxnSpLocks noChangeShapeType="1"/>
            <a:stCxn id="4" idx="3"/>
            <a:endCxn id="5" idx="1"/>
          </p:cNvCxnSpPr>
          <p:nvPr/>
        </p:nvCxnSpPr>
        <p:spPr bwMode="auto">
          <a:xfrm flipV="1">
            <a:off x="5814116" y="3468247"/>
            <a:ext cx="723358" cy="9485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6235" y="4770940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6631146" y="5204226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HTML</a:t>
            </a:r>
          </a:p>
        </p:txBody>
      </p:sp>
      <p:cxnSp>
        <p:nvCxnSpPr>
          <p:cNvPr id="9" name="Straight Arrow Connector 15"/>
          <p:cNvCxnSpPr>
            <a:cxnSpLocks noChangeShapeType="1"/>
            <a:stCxn id="4" idx="3"/>
            <a:endCxn id="7" idx="1"/>
          </p:cNvCxnSpPr>
          <p:nvPr/>
        </p:nvCxnSpPr>
        <p:spPr bwMode="auto">
          <a:xfrm>
            <a:off x="5814116" y="4416813"/>
            <a:ext cx="902119" cy="73348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0" name="TextBox 39"/>
          <p:cNvSpPr txBox="1">
            <a:spLocks noChangeArrowheads="1"/>
          </p:cNvSpPr>
          <p:nvPr/>
        </p:nvSpPr>
        <p:spPr bwMode="auto">
          <a:xfrm>
            <a:off x="5766651" y="3525378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1" name="TextBox 39"/>
          <p:cNvSpPr txBox="1">
            <a:spLocks noChangeArrowheads="1"/>
          </p:cNvSpPr>
          <p:nvPr/>
        </p:nvSpPr>
        <p:spPr bwMode="auto">
          <a:xfrm>
            <a:off x="5731957" y="4778888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24" y="5038725"/>
            <a:ext cx="396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Elbow Connector 15"/>
          <p:cNvCxnSpPr>
            <a:stCxn id="7" idx="3"/>
            <a:endCxn id="7" idx="2"/>
          </p:cNvCxnSpPr>
          <p:nvPr/>
        </p:nvCxnSpPr>
        <p:spPr bwMode="auto">
          <a:xfrm flipH="1">
            <a:off x="7011828" y="5150299"/>
            <a:ext cx="295592" cy="379358"/>
          </a:xfrm>
          <a:prstGeom prst="bentConnector4">
            <a:avLst>
              <a:gd name="adj1" fmla="val -218642"/>
              <a:gd name="adj2" fmla="val 160260"/>
            </a:avLst>
          </a:prstGeom>
          <a:solidFill>
            <a:schemeClr val="accent2"/>
          </a:solidFill>
          <a:ln w="19050" cap="sq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 bwMode="auto">
          <a:xfrm>
            <a:off x="7988398" y="5486400"/>
            <a:ext cx="954107" cy="552844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</a:pPr>
            <a:r>
              <a:rPr lang="en-US" sz="1050" b="1" dirty="0">
                <a:solidFill>
                  <a:schemeClr val="tx2">
                    <a:lumMod val="50000"/>
                  </a:schemeClr>
                </a:solidFill>
              </a:rPr>
              <a:t>model </a:t>
            </a:r>
            <a:r>
              <a:rPr lang="en-US" sz="1050" b="1" dirty="0" err="1">
                <a:solidFill>
                  <a:schemeClr val="tx2">
                    <a:lumMod val="50000"/>
                  </a:schemeClr>
                </a:solidFill>
              </a:rPr>
              <a:t>href</a:t>
            </a:r>
            <a:r>
              <a:rPr lang="en-US" sz="1050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link to </a:t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anchor</a:t>
            </a:r>
          </a:p>
        </p:txBody>
      </p:sp>
      <p:cxnSp>
        <p:nvCxnSpPr>
          <p:cNvPr id="21" name="Elbow Connector 20"/>
          <p:cNvCxnSpPr>
            <a:stCxn id="7" idx="3"/>
            <a:endCxn id="5" idx="3"/>
          </p:cNvCxnSpPr>
          <p:nvPr/>
        </p:nvCxnSpPr>
        <p:spPr bwMode="auto">
          <a:xfrm flipV="1">
            <a:off x="7307420" y="3468247"/>
            <a:ext cx="306499" cy="1682052"/>
          </a:xfrm>
          <a:prstGeom prst="bentConnector3">
            <a:avLst>
              <a:gd name="adj1" fmla="val 215099"/>
            </a:avLst>
          </a:prstGeom>
          <a:solidFill>
            <a:schemeClr val="accent2"/>
          </a:solidFill>
          <a:ln w="19050" cap="sq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 bwMode="auto">
          <a:xfrm>
            <a:off x="8002657" y="4143115"/>
            <a:ext cx="917239" cy="552844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</a:pPr>
            <a:r>
              <a:rPr lang="en-US" sz="1050" b="1" dirty="0">
                <a:solidFill>
                  <a:schemeClr val="tx2">
                    <a:lumMod val="50000"/>
                  </a:schemeClr>
                </a:solidFill>
              </a:rPr>
              <a:t>m</a:t>
            </a: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odel </a:t>
            </a:r>
            <a:r>
              <a:rPr lang="en-US" sz="1050" b="1" dirty="0" err="1" smtClean="0">
                <a:solidFill>
                  <a:schemeClr val="tx2">
                    <a:lumMod val="50000"/>
                  </a:schemeClr>
                </a:solidFill>
              </a:rPr>
              <a:t>href</a:t>
            </a: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link to </a:t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site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1774198" y="3970196"/>
            <a:ext cx="1210588" cy="297004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Preferences</a:t>
            </a: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4289" y="5543872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5029200" y="5977158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30" name="Elbow Connector 29"/>
          <p:cNvCxnSpPr>
            <a:stCxn id="8" idx="1"/>
            <a:endCxn id="29" idx="3"/>
          </p:cNvCxnSpPr>
          <p:nvPr/>
        </p:nvCxnSpPr>
        <p:spPr bwMode="auto">
          <a:xfrm rot="10800000" flipV="1">
            <a:off x="5834062" y="5335031"/>
            <a:ext cx="797084" cy="772932"/>
          </a:xfrm>
          <a:prstGeom prst="bentConnector3">
            <a:avLst>
              <a:gd name="adj1" fmla="val 50000"/>
            </a:avLst>
          </a:prstGeom>
          <a:solidFill>
            <a:schemeClr val="accent2"/>
          </a:solidFill>
          <a:ln w="19050" cap="sq" cmpd="sng" algn="ctr">
            <a:solidFill>
              <a:schemeClr val="tx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 bwMode="auto">
          <a:xfrm>
            <a:off x="6248400" y="5888630"/>
            <a:ext cx="670376" cy="39934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</a:pP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copy &amp; </a:t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paste</a:t>
            </a:r>
          </a:p>
        </p:txBody>
      </p:sp>
      <p:cxnSp>
        <p:nvCxnSpPr>
          <p:cNvPr id="38" name="Elbow Connector 37"/>
          <p:cNvCxnSpPr>
            <a:stCxn id="7" idx="0"/>
            <a:endCxn id="5" idx="2"/>
          </p:cNvCxnSpPr>
          <p:nvPr/>
        </p:nvCxnSpPr>
        <p:spPr bwMode="auto">
          <a:xfrm rot="5400000" flipH="1" flipV="1">
            <a:off x="6564439" y="4259683"/>
            <a:ext cx="958647" cy="63869"/>
          </a:xfrm>
          <a:prstGeom prst="bentConnector3">
            <a:avLst>
              <a:gd name="adj1" fmla="val 50000"/>
            </a:avLst>
          </a:prstGeom>
          <a:solidFill>
            <a:schemeClr val="accent2"/>
          </a:solidFill>
          <a:ln w="19050" cap="sq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 bwMode="auto">
          <a:xfrm>
            <a:off x="6289793" y="4166454"/>
            <a:ext cx="684803" cy="253146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</a:pPr>
            <a:r>
              <a:rPr lang="en-US" sz="1100" b="1" dirty="0" err="1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en-US" sz="1100" b="1" dirty="0" err="1" smtClean="0">
                <a:solidFill>
                  <a:schemeClr val="tx2">
                    <a:lumMod val="50000"/>
                  </a:schemeClr>
                </a:solidFill>
              </a:rPr>
              <a:t>mg</a:t>
            </a:r>
            <a:r>
              <a:rPr lang="en-US" sz="11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100" b="1" dirty="0" err="1" smtClean="0">
                <a:solidFill>
                  <a:schemeClr val="tx2">
                    <a:lumMod val="50000"/>
                  </a:schemeClr>
                </a:solidFill>
              </a:rPr>
              <a:t>src</a:t>
            </a:r>
            <a:endParaRPr lang="en-US" sz="11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79" y="4288823"/>
            <a:ext cx="39338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8"/>
          <p:cNvSpPr txBox="1">
            <a:spLocks noChangeArrowheads="1"/>
          </p:cNvSpPr>
          <p:nvPr/>
        </p:nvSpPr>
        <p:spPr bwMode="auto">
          <a:xfrm>
            <a:off x="5406231" y="4606114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013" y="914400"/>
            <a:ext cx="1206769" cy="187597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 bwMode="auto">
          <a:xfrm>
            <a:off x="6948432" y="4615241"/>
            <a:ext cx="954107" cy="39934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</a:pPr>
            <a:r>
              <a:rPr lang="en-US" sz="1050" b="1" dirty="0">
                <a:solidFill>
                  <a:schemeClr val="tx2">
                    <a:lumMod val="50000"/>
                  </a:schemeClr>
                </a:solidFill>
              </a:rPr>
              <a:t>model </a:t>
            </a:r>
            <a:r>
              <a:rPr lang="en-US" sz="1050" b="1" dirty="0" err="1">
                <a:solidFill>
                  <a:schemeClr val="tx2">
                    <a:lumMod val="50000"/>
                  </a:schemeClr>
                </a:solidFill>
              </a:rPr>
              <a:t>href</a:t>
            </a:r>
            <a:r>
              <a:rPr lang="en-US" sz="1050" b="1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050" b="1" dirty="0" smtClean="0">
                <a:solidFill>
                  <a:schemeClr val="tx2">
                    <a:lumMod val="50000"/>
                  </a:schemeClr>
                </a:solidFill>
              </a:rPr>
              <a:t>underline</a:t>
            </a:r>
          </a:p>
        </p:txBody>
      </p:sp>
    </p:spTree>
    <p:extLst>
      <p:ext uri="{BB962C8B-B14F-4D97-AF65-F5344CB8AC3E}">
        <p14:creationId xmlns:p14="http://schemas.microsoft.com/office/powerpoint/2010/main" val="17260597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Communicate the content in various forms &amp; shapes</a:t>
            </a:r>
            <a:br>
              <a:rPr lang="en-US" dirty="0"/>
            </a:br>
            <a:r>
              <a:rPr lang="en-US" sz="2000" i="1" dirty="0"/>
              <a:t>Documents, Mind Maps, Diagrams</a:t>
            </a:r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Mind Maps</a:t>
            </a:r>
            <a:r>
              <a:rPr lang="en-US" sz="1800" kern="0" dirty="0"/>
              <a:t> : general purpose extraction</a:t>
            </a:r>
            <a:endParaRPr lang="en-US" sz="1800" kern="0" dirty="0" smtClean="0"/>
          </a:p>
          <a:p>
            <a:pPr lvl="1"/>
            <a:r>
              <a:rPr lang="en-US" sz="1400" kern="0" dirty="0" smtClean="0"/>
              <a:t>Supports Mind Manager and </a:t>
            </a:r>
            <a:r>
              <a:rPr lang="en-US" sz="1400" kern="0" dirty="0" err="1" smtClean="0"/>
              <a:t>FreeMind</a:t>
            </a:r>
            <a:r>
              <a:rPr lang="en-US" sz="1400" kern="0" dirty="0" smtClean="0"/>
              <a:t> XML formats</a:t>
            </a:r>
          </a:p>
          <a:p>
            <a:pPr lvl="1"/>
            <a:r>
              <a:rPr lang="en-US" sz="1400" kern="0" dirty="0" smtClean="0"/>
              <a:t>Multiple occurrences of the same model element can be shown as </a:t>
            </a:r>
          </a:p>
          <a:p>
            <a:pPr lvl="2"/>
            <a:r>
              <a:rPr lang="en-US" sz="1200" kern="0" dirty="0" smtClean="0"/>
              <a:t>Links</a:t>
            </a:r>
          </a:p>
          <a:p>
            <a:pPr lvl="2"/>
            <a:r>
              <a:rPr lang="en-US" sz="1200" kern="0" dirty="0" smtClean="0"/>
              <a:t>Copies of the same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2377910" y="3789481"/>
            <a:ext cx="1210588" cy="297004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Preferences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36" y="4114800"/>
            <a:ext cx="39243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14058" y="2723155"/>
            <a:ext cx="2967599" cy="186085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02731" y="4819650"/>
            <a:ext cx="2897383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1515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Communicate the content in various forms &amp; shapes</a:t>
            </a:r>
            <a:br>
              <a:rPr lang="en-US" dirty="0"/>
            </a:br>
            <a:r>
              <a:rPr lang="en-US" sz="2000" i="1" dirty="0"/>
              <a:t>Documents, Mind Maps, Diagrams</a:t>
            </a:r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Diagrams: domain specific extraction</a:t>
            </a:r>
          </a:p>
          <a:p>
            <a:pPr lvl="1"/>
            <a:r>
              <a:rPr lang="en-US" sz="1400" kern="0" dirty="0" smtClean="0"/>
              <a:t>Relies on specific naming convention for elements’ names (e.g. &lt;prefix&gt;_&lt;</a:t>
            </a:r>
            <a:r>
              <a:rPr lang="en-US" sz="1400" kern="0" dirty="0" err="1" smtClean="0"/>
              <a:t>restofname</a:t>
            </a:r>
            <a:r>
              <a:rPr lang="en-US" sz="1400" kern="0" dirty="0" smtClean="0"/>
              <a:t>&gt;)</a:t>
            </a:r>
          </a:p>
          <a:p>
            <a:pPr lvl="1"/>
            <a:r>
              <a:rPr lang="en-US" sz="1400" kern="0" dirty="0" smtClean="0"/>
              <a:t>Generates ATT </a:t>
            </a:r>
            <a:r>
              <a:rPr lang="en-US" sz="1400" kern="0" dirty="0" err="1" smtClean="0"/>
              <a:t>Graphviz</a:t>
            </a:r>
            <a:r>
              <a:rPr lang="en-US" sz="1400" kern="0" dirty="0" smtClean="0"/>
              <a:t> </a:t>
            </a:r>
            <a:r>
              <a:rPr lang="en-US" sz="1400" kern="0" dirty="0"/>
              <a:t>format (</a:t>
            </a:r>
            <a:r>
              <a:rPr lang="en-US" sz="1400" kern="0" dirty="0">
                <a:hlinkClick r:id="rId3"/>
              </a:rPr>
              <a:t>http://www.graphviz.org</a:t>
            </a:r>
            <a:r>
              <a:rPr lang="en-US" sz="1400" kern="0" dirty="0" smtClean="0">
                <a:hlinkClick r:id="rId3"/>
              </a:rPr>
              <a:t>/</a:t>
            </a:r>
            <a:r>
              <a:rPr lang="en-US" sz="1400" kern="0" dirty="0" smtClean="0"/>
              <a:t>)</a:t>
            </a:r>
          </a:p>
          <a:p>
            <a:pPr lvl="1"/>
            <a:r>
              <a:rPr lang="en-US" sz="1400" kern="0" dirty="0" smtClean="0"/>
              <a:t>Each node has a model </a:t>
            </a:r>
            <a:r>
              <a:rPr lang="en-US" sz="1400" kern="0" dirty="0" err="1" smtClean="0"/>
              <a:t>href</a:t>
            </a:r>
            <a:r>
              <a:rPr lang="en-US" sz="1400" kern="0" dirty="0" smtClean="0"/>
              <a:t> to the original model element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1996910" y="3789481"/>
            <a:ext cx="1210588" cy="297004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Preferences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26814"/>
            <a:ext cx="391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Coquerr\EPF\Publish\Diag\concept_diag_offer_endpoint_service_1384439780956.g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67542"/>
            <a:ext cx="3542948" cy="159025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5156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implementations</a:t>
            </a:r>
            <a:br>
              <a:rPr lang="en-US" dirty="0"/>
            </a:br>
            <a:r>
              <a:rPr lang="en-US" sz="2000" i="1" dirty="0"/>
              <a:t>Export, Import</a:t>
            </a:r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Publish Capability Pattern as process description document</a:t>
            </a:r>
          </a:p>
          <a:p>
            <a:r>
              <a:rPr lang="en-US" sz="2000" kern="0" dirty="0" smtClean="0"/>
              <a:t>Restructure content to publish it with  a specific template (domain specific)</a:t>
            </a:r>
          </a:p>
          <a:p>
            <a:r>
              <a:rPr lang="en-US" sz="2000" kern="0" dirty="0" smtClean="0"/>
              <a:t>Export as Excel</a:t>
            </a:r>
          </a:p>
          <a:p>
            <a:endParaRPr lang="en-US" sz="2000" kern="0" dirty="0" smtClean="0"/>
          </a:p>
          <a:p>
            <a:r>
              <a:rPr lang="en-US" sz="2000" kern="0" dirty="0" smtClean="0"/>
              <a:t>Import Excel rows as Guidance elements (exp. on 1000s)</a:t>
            </a:r>
          </a:p>
        </p:txBody>
      </p:sp>
    </p:spTree>
    <p:extLst>
      <p:ext uri="{BB962C8B-B14F-4D97-AF65-F5344CB8AC3E}">
        <p14:creationId xmlns:p14="http://schemas.microsoft.com/office/powerpoint/2010/main" val="22898610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Bodies of Knowledge at Unisys</a:t>
            </a:r>
            <a:br>
              <a:rPr lang="en-US" dirty="0" smtClean="0"/>
            </a:br>
            <a:r>
              <a:rPr lang="en-US" sz="2000" i="1" dirty="0" smtClean="0"/>
              <a:t>The case for EPF/RMC</a:t>
            </a:r>
            <a:endParaRPr lang="en-US" sz="2000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Unisys </a:t>
            </a:r>
            <a:r>
              <a:rPr lang="en-US" sz="1800" dirty="0"/>
              <a:t>Service Delivery </a:t>
            </a:r>
            <a:r>
              <a:rPr lang="en-US" sz="1800" dirty="0" smtClean="0"/>
              <a:t>Framework</a:t>
            </a:r>
          </a:p>
          <a:p>
            <a:pPr lvl="1"/>
            <a:r>
              <a:rPr lang="en-US" sz="1600" dirty="0" smtClean="0"/>
              <a:t>«</a:t>
            </a:r>
            <a:r>
              <a:rPr lang="en-US" sz="1600" dirty="0"/>
              <a:t> </a:t>
            </a:r>
            <a:r>
              <a:rPr lang="en-US" sz="1600" dirty="0" smtClean="0"/>
              <a:t>Disciplines</a:t>
            </a:r>
            <a:r>
              <a:rPr lang="en-US" sz="1600" dirty="0"/>
              <a:t> »: Sales, Program Management, Project Management, Requirements Management, Testing, SOA Governance, Project &amp; Software Configuration Management, Six Sigma Lean, Organizational Change Management, Knowledge Mining and </a:t>
            </a:r>
            <a:r>
              <a:rPr lang="en-US" sz="1600" dirty="0" smtClean="0"/>
              <a:t>Abstraction, </a:t>
            </a:r>
            <a:r>
              <a:rPr lang="en-US" sz="1600" dirty="0" err="1" smtClean="0"/>
              <a:t>etc</a:t>
            </a:r>
            <a:endParaRPr lang="en-US" sz="1600" dirty="0"/>
          </a:p>
          <a:p>
            <a:pPr lvl="1"/>
            <a:r>
              <a:rPr lang="en-US" sz="1600" dirty="0" smtClean="0"/>
              <a:t>«</a:t>
            </a:r>
            <a:r>
              <a:rPr lang="en-US" sz="1600" dirty="0"/>
              <a:t> </a:t>
            </a:r>
            <a:r>
              <a:rPr lang="en-US" sz="1600" dirty="0" smtClean="0"/>
              <a:t>Competencies</a:t>
            </a:r>
            <a:r>
              <a:rPr lang="en-US" sz="1600" dirty="0"/>
              <a:t> »: Business Transformation, Process Transformation, Infrastructure, IT Outsourcing, Systems Integration, Solutions Development, Composite Applications Development, Package Implementation, SOA design</a:t>
            </a:r>
          </a:p>
          <a:p>
            <a:pPr lvl="1"/>
            <a:r>
              <a:rPr lang="en-US" sz="1600" dirty="0" smtClean="0"/>
              <a:t>Unisys RUP, a.k.a. URUP</a:t>
            </a:r>
            <a:endParaRPr lang="en-US" sz="1600" dirty="0"/>
          </a:p>
          <a:p>
            <a:r>
              <a:rPr lang="en-US" sz="1800" dirty="0" smtClean="0"/>
              <a:t>Cross business unit proposal </a:t>
            </a:r>
            <a:r>
              <a:rPr lang="en-US" sz="1800" dirty="0"/>
              <a:t>construction and assessment </a:t>
            </a:r>
            <a:r>
              <a:rPr lang="en-US" sz="1800" dirty="0" smtClean="0"/>
              <a:t>methodology</a:t>
            </a:r>
          </a:p>
          <a:p>
            <a:r>
              <a:rPr lang="en-US" sz="1800" dirty="0" smtClean="0"/>
              <a:t>GPS Body of Knowledge: Product Launch processes and templates</a:t>
            </a:r>
            <a:endParaRPr lang="en-US" sz="1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6425" y="264301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13" y="1603375"/>
            <a:ext cx="8340725" cy="104740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Eclipse Process Framework</a:t>
            </a:r>
            <a:b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</a:b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Plugin </a:t>
            </a:r>
            <a:r>
              <a:rPr lang="en-US" sz="2800" i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example: documents &amp; maps </a:t>
            </a:r>
            <a:r>
              <a:rPr lang="en-US" sz="28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generation</a:t>
            </a:r>
            <a:endParaRPr lang="en-US" noProof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EPF Composer Approach</a:t>
            </a:r>
          </a:p>
        </p:txBody>
      </p:sp>
      <p:pic>
        <p:nvPicPr>
          <p:cNvPr id="20483" name="Picture 24" descr="MCj023302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14575"/>
            <a:ext cx="15732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5" descr="MCj0398165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38375"/>
            <a:ext cx="145256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26"/>
          <p:cNvSpPr txBox="1">
            <a:spLocks noChangeArrowheads="1"/>
          </p:cNvSpPr>
          <p:nvPr/>
        </p:nvSpPr>
        <p:spPr bwMode="auto">
          <a:xfrm>
            <a:off x="7696200" y="3017838"/>
            <a:ext cx="1238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Enactable project</a:t>
            </a:r>
          </a:p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plan templates</a:t>
            </a:r>
          </a:p>
        </p:txBody>
      </p:sp>
      <p:sp>
        <p:nvSpPr>
          <p:cNvPr id="20486" name="Text Box 27"/>
          <p:cNvSpPr txBox="1">
            <a:spLocks noChangeArrowheads="1"/>
          </p:cNvSpPr>
          <p:nvPr/>
        </p:nvSpPr>
        <p:spPr bwMode="auto">
          <a:xfrm>
            <a:off x="4191000" y="2257425"/>
            <a:ext cx="1828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Process for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Custom Application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Development with J2EE</a:t>
            </a:r>
          </a:p>
        </p:txBody>
      </p:sp>
      <p:sp>
        <p:nvSpPr>
          <p:cNvPr id="20487" name="Text Box 28"/>
          <p:cNvSpPr txBox="1">
            <a:spLocks noChangeArrowheads="1"/>
          </p:cNvSpPr>
          <p:nvPr/>
        </p:nvSpPr>
        <p:spPr bwMode="auto">
          <a:xfrm>
            <a:off x="192088" y="2847975"/>
            <a:ext cx="14843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Content on</a:t>
            </a:r>
          </a:p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managing 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iterative development</a:t>
            </a:r>
          </a:p>
        </p:txBody>
      </p:sp>
      <p:sp>
        <p:nvSpPr>
          <p:cNvPr id="20488" name="Text Box 29"/>
          <p:cNvSpPr txBox="1">
            <a:spLocks noChangeArrowheads="1"/>
          </p:cNvSpPr>
          <p:nvPr/>
        </p:nvSpPr>
        <p:spPr bwMode="auto">
          <a:xfrm>
            <a:off x="7696200" y="3387725"/>
            <a:ext cx="12192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Corporate guidelines</a:t>
            </a:r>
          </a:p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on compliance</a:t>
            </a:r>
          </a:p>
        </p:txBody>
      </p:sp>
      <p:sp>
        <p:nvSpPr>
          <p:cNvPr id="20489" name="Text Box 30"/>
          <p:cNvSpPr txBox="1">
            <a:spLocks noChangeArrowheads="1"/>
          </p:cNvSpPr>
          <p:nvPr/>
        </p:nvSpPr>
        <p:spPr bwMode="auto">
          <a:xfrm>
            <a:off x="463550" y="2390775"/>
            <a:ext cx="1212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Content on agile </a:t>
            </a:r>
          </a:p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development</a:t>
            </a:r>
          </a:p>
        </p:txBody>
      </p:sp>
      <p:sp>
        <p:nvSpPr>
          <p:cNvPr id="20490" name="Text Box 31"/>
          <p:cNvSpPr txBox="1">
            <a:spLocks noChangeArrowheads="1"/>
          </p:cNvSpPr>
          <p:nvPr/>
        </p:nvSpPr>
        <p:spPr bwMode="auto">
          <a:xfrm>
            <a:off x="3200400" y="2390775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JUnit user guidance</a:t>
            </a:r>
          </a:p>
        </p:txBody>
      </p:sp>
      <p:sp>
        <p:nvSpPr>
          <p:cNvPr id="20491" name="Text Box 32"/>
          <p:cNvSpPr txBox="1">
            <a:spLocks noChangeArrowheads="1"/>
          </p:cNvSpPr>
          <p:nvPr/>
        </p:nvSpPr>
        <p:spPr bwMode="auto">
          <a:xfrm>
            <a:off x="3200400" y="2847975"/>
            <a:ext cx="685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Content on J2EE</a:t>
            </a:r>
          </a:p>
        </p:txBody>
      </p:sp>
      <p:sp>
        <p:nvSpPr>
          <p:cNvPr id="20492" name="Text Box 33"/>
          <p:cNvSpPr txBox="1">
            <a:spLocks noChangeArrowheads="1"/>
          </p:cNvSpPr>
          <p:nvPr/>
        </p:nvSpPr>
        <p:spPr bwMode="auto">
          <a:xfrm>
            <a:off x="1905000" y="4848225"/>
            <a:ext cx="4876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b="1" u="sng">
                <a:solidFill>
                  <a:srgbClr val="000000"/>
                </a:solidFill>
                <a:cs typeface="Arial" charset="0"/>
              </a:rPr>
              <a:t>Configure</a:t>
            </a:r>
            <a:r>
              <a:rPr lang="en-US" altLang="en-US" sz="1600" b="1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a cohesive process framework</a:t>
            </a:r>
          </a:p>
          <a:p>
            <a:pPr algn="ctr"/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customized for my project needs</a:t>
            </a:r>
          </a:p>
        </p:txBody>
      </p:sp>
      <p:sp>
        <p:nvSpPr>
          <p:cNvPr id="20493" name="Text Box 34"/>
          <p:cNvSpPr txBox="1">
            <a:spLocks noChangeArrowheads="1"/>
          </p:cNvSpPr>
          <p:nvPr/>
        </p:nvSpPr>
        <p:spPr bwMode="auto">
          <a:xfrm>
            <a:off x="990600" y="5819775"/>
            <a:ext cx="6705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Create project plan templates for  </a:t>
            </a:r>
          </a:p>
          <a:p>
            <a:pPr algn="ctr"/>
            <a:r>
              <a:rPr lang="en-US" altLang="en-US" sz="1600" b="1" u="sng">
                <a:solidFill>
                  <a:srgbClr val="000000"/>
                </a:solidFill>
                <a:cs typeface="Arial" charset="0"/>
              </a:rPr>
              <a:t>Enactment</a:t>
            </a:r>
            <a:r>
              <a:rPr lang="en-US" altLang="en-US" sz="1600" u="sng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of process in the context of my project</a:t>
            </a:r>
          </a:p>
        </p:txBody>
      </p:sp>
      <p:sp>
        <p:nvSpPr>
          <p:cNvPr id="20494" name="Line 35"/>
          <p:cNvSpPr>
            <a:spLocks noChangeShapeType="1"/>
          </p:cNvSpPr>
          <p:nvPr/>
        </p:nvSpPr>
        <p:spPr bwMode="auto">
          <a:xfrm flipH="1">
            <a:off x="5105400" y="4219575"/>
            <a:ext cx="533400" cy="53340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5" name="Line 36"/>
          <p:cNvSpPr>
            <a:spLocks noChangeShapeType="1"/>
          </p:cNvSpPr>
          <p:nvPr/>
        </p:nvSpPr>
        <p:spPr bwMode="auto">
          <a:xfrm>
            <a:off x="4448175" y="5457825"/>
            <a:ext cx="0" cy="38100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6" name="Line 37"/>
          <p:cNvSpPr>
            <a:spLocks noChangeShapeType="1"/>
          </p:cNvSpPr>
          <p:nvPr/>
        </p:nvSpPr>
        <p:spPr bwMode="auto">
          <a:xfrm>
            <a:off x="4267200" y="3076575"/>
            <a:ext cx="381000" cy="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7" name="Text Box 38"/>
          <p:cNvSpPr txBox="1">
            <a:spLocks noChangeArrowheads="1"/>
          </p:cNvSpPr>
          <p:nvPr/>
        </p:nvSpPr>
        <p:spPr bwMode="auto">
          <a:xfrm>
            <a:off x="914400" y="1308100"/>
            <a:ext cx="304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Standardize representation and manage libraries of reusable </a:t>
            </a:r>
            <a:r>
              <a:rPr lang="en-US" altLang="en-US" sz="1600" b="1" u="sng">
                <a:solidFill>
                  <a:srgbClr val="000000"/>
                </a:solidFill>
                <a:cs typeface="Arial" charset="0"/>
              </a:rPr>
              <a:t>Method Content</a:t>
            </a:r>
          </a:p>
        </p:txBody>
      </p:sp>
      <p:sp>
        <p:nvSpPr>
          <p:cNvPr id="20498" name="Text Box 39"/>
          <p:cNvSpPr txBox="1">
            <a:spLocks noChangeArrowheads="1"/>
          </p:cNvSpPr>
          <p:nvPr/>
        </p:nvSpPr>
        <p:spPr bwMode="auto">
          <a:xfrm>
            <a:off x="4800600" y="1552575"/>
            <a:ext cx="4114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Develop and manage </a:t>
            </a:r>
            <a:r>
              <a:rPr lang="en-US" altLang="en-US" sz="1600" b="1" u="sng">
                <a:solidFill>
                  <a:srgbClr val="000000"/>
                </a:solidFill>
                <a:cs typeface="Arial" charset="0"/>
              </a:rPr>
              <a:t>Processes</a:t>
            </a:r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/>
            </a:r>
            <a:br>
              <a:rPr lang="en-US" altLang="en-US" sz="1600">
                <a:solidFill>
                  <a:srgbClr val="000000"/>
                </a:solidFill>
                <a:cs typeface="Arial" charset="0"/>
              </a:rPr>
            </a:br>
            <a:r>
              <a:rPr lang="en-US" altLang="en-US" sz="1600">
                <a:solidFill>
                  <a:srgbClr val="000000"/>
                </a:solidFill>
                <a:cs typeface="Arial" charset="0"/>
              </a:rPr>
              <a:t>for performing projects</a:t>
            </a:r>
          </a:p>
        </p:txBody>
      </p:sp>
      <p:sp>
        <p:nvSpPr>
          <p:cNvPr id="20499" name="Text Box 40"/>
          <p:cNvSpPr txBox="1">
            <a:spLocks noChangeArrowheads="1"/>
          </p:cNvSpPr>
          <p:nvPr/>
        </p:nvSpPr>
        <p:spPr bwMode="auto">
          <a:xfrm>
            <a:off x="7696200" y="2276475"/>
            <a:ext cx="1101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Process assets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patterns</a:t>
            </a:r>
          </a:p>
        </p:txBody>
      </p:sp>
      <p:sp>
        <p:nvSpPr>
          <p:cNvPr id="20500" name="Text Box 41"/>
          <p:cNvSpPr txBox="1">
            <a:spLocks noChangeArrowheads="1"/>
          </p:cNvSpPr>
          <p:nvPr/>
        </p:nvSpPr>
        <p:spPr bwMode="auto">
          <a:xfrm>
            <a:off x="7696200" y="2647950"/>
            <a:ext cx="1411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Standard or 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reference processes</a:t>
            </a:r>
          </a:p>
        </p:txBody>
      </p:sp>
      <p:sp>
        <p:nvSpPr>
          <p:cNvPr id="20501" name="Text Box 42"/>
          <p:cNvSpPr txBox="1">
            <a:spLocks noChangeArrowheads="1"/>
          </p:cNvSpPr>
          <p:nvPr/>
        </p:nvSpPr>
        <p:spPr bwMode="auto">
          <a:xfrm>
            <a:off x="238125" y="3457575"/>
            <a:ext cx="1438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Guidance on </a:t>
            </a:r>
          </a:p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serialized java beans</a:t>
            </a:r>
          </a:p>
        </p:txBody>
      </p:sp>
      <p:sp>
        <p:nvSpPr>
          <p:cNvPr id="20502" name="Text Box 43"/>
          <p:cNvSpPr txBox="1">
            <a:spLocks noChangeArrowheads="1"/>
          </p:cNvSpPr>
          <p:nvPr/>
        </p:nvSpPr>
        <p:spPr bwMode="auto">
          <a:xfrm>
            <a:off x="3200400" y="3381375"/>
            <a:ext cx="1295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Configuration mgmt</a:t>
            </a:r>
          </a:p>
          <a:p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guidelines</a:t>
            </a:r>
          </a:p>
        </p:txBody>
      </p:sp>
      <p:sp>
        <p:nvSpPr>
          <p:cNvPr id="20503" name="Line 44"/>
          <p:cNvSpPr>
            <a:spLocks noChangeShapeType="1"/>
          </p:cNvSpPr>
          <p:nvPr/>
        </p:nvSpPr>
        <p:spPr bwMode="auto">
          <a:xfrm>
            <a:off x="3124200" y="4219575"/>
            <a:ext cx="533400" cy="53340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504" name="Text Box 45"/>
          <p:cNvSpPr txBox="1">
            <a:spLocks noChangeArrowheads="1"/>
          </p:cNvSpPr>
          <p:nvPr/>
        </p:nvSpPr>
        <p:spPr bwMode="auto">
          <a:xfrm>
            <a:off x="4191000" y="2890838"/>
            <a:ext cx="1828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Process for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Embedded System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Development</a:t>
            </a:r>
          </a:p>
        </p:txBody>
      </p:sp>
      <p:sp>
        <p:nvSpPr>
          <p:cNvPr id="20505" name="Text Box 46"/>
          <p:cNvSpPr txBox="1">
            <a:spLocks noChangeArrowheads="1"/>
          </p:cNvSpPr>
          <p:nvPr/>
        </p:nvSpPr>
        <p:spPr bwMode="auto">
          <a:xfrm>
            <a:off x="4191000" y="3524250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Process for</a:t>
            </a:r>
            <a:br>
              <a:rPr lang="en-US" altLang="en-US" sz="1000" b="1">
                <a:solidFill>
                  <a:srgbClr val="000000"/>
                </a:solidFill>
                <a:cs typeface="Arial" charset="0"/>
              </a:rPr>
            </a:br>
            <a:r>
              <a:rPr lang="en-US" altLang="en-US" sz="1000" b="1">
                <a:solidFill>
                  <a:srgbClr val="000000"/>
                </a:solidFill>
                <a:cs typeface="Arial" charset="0"/>
              </a:rPr>
              <a:t>SOA Governance</a:t>
            </a:r>
          </a:p>
        </p:txBody>
      </p:sp>
    </p:spTree>
    <p:extLst>
      <p:ext uri="{BB962C8B-B14F-4D97-AF65-F5344CB8AC3E}">
        <p14:creationId xmlns:p14="http://schemas.microsoft.com/office/powerpoint/2010/main" val="36726933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ight Arrow 26"/>
          <p:cNvSpPr/>
          <p:nvPr/>
        </p:nvSpPr>
        <p:spPr bwMode="auto">
          <a:xfrm rot="8481818">
            <a:off x="1633538" y="4187825"/>
            <a:ext cx="815975" cy="463550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Right Arrow 30"/>
          <p:cNvSpPr/>
          <p:nvPr/>
        </p:nvSpPr>
        <p:spPr bwMode="auto">
          <a:xfrm rot="2699374">
            <a:off x="5995988" y="4602163"/>
            <a:ext cx="815975" cy="461962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Right Arrow 28"/>
          <p:cNvSpPr/>
          <p:nvPr/>
        </p:nvSpPr>
        <p:spPr bwMode="auto">
          <a:xfrm rot="3577868">
            <a:off x="3583781" y="4668045"/>
            <a:ext cx="815975" cy="461962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" name="Right Arrow 27"/>
          <p:cNvSpPr/>
          <p:nvPr/>
        </p:nvSpPr>
        <p:spPr bwMode="auto">
          <a:xfrm rot="7043382">
            <a:off x="2378869" y="4493419"/>
            <a:ext cx="815975" cy="461963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8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Define, Communicate, Deploy, Enact, Improve</a:t>
            </a:r>
            <a:endParaRPr lang="en-US" altLang="en-US" smtClean="0"/>
          </a:p>
        </p:txBody>
      </p:sp>
      <p:sp>
        <p:nvSpPr>
          <p:cNvPr id="2458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598613" y="6535738"/>
            <a:ext cx="6278562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800" smtClean="0">
                <a:solidFill>
                  <a:schemeClr val="bg2"/>
                </a:solidFill>
              </a:rPr>
              <a:t>© 2008 Unisys Corporation. All rights reserved.</a:t>
            </a:r>
          </a:p>
        </p:txBody>
      </p:sp>
      <p:sp>
        <p:nvSpPr>
          <p:cNvPr id="245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77175" y="6535738"/>
            <a:ext cx="628650" cy="2143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800" smtClean="0">
                <a:solidFill>
                  <a:schemeClr val="tx2"/>
                </a:solidFill>
              </a:rPr>
              <a:t>Page </a:t>
            </a:r>
            <a:fld id="{13589F69-C60B-4B88-9F8D-24DDADC52CAC}" type="slidenum">
              <a:rPr lang="en-US" altLang="en-US" sz="800" smtClean="0">
                <a:solidFill>
                  <a:schemeClr val="tx2"/>
                </a:solidFill>
              </a:rPr>
              <a:pPr/>
              <a:t>4</a:t>
            </a:fld>
            <a:endParaRPr lang="en-US" altLang="en-US" sz="800" smtClean="0">
              <a:solidFill>
                <a:schemeClr val="tx2"/>
              </a:solidFill>
            </a:endParaRPr>
          </a:p>
        </p:txBody>
      </p:sp>
      <p:pic>
        <p:nvPicPr>
          <p:cNvPr id="245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8" y="1123950"/>
            <a:ext cx="41830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4419600"/>
            <a:ext cx="19812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4224338"/>
            <a:ext cx="1296988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5141913"/>
            <a:ext cx="1550988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5367338"/>
            <a:ext cx="2319337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1004888"/>
            <a:ext cx="205740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1" name="TextBox 22"/>
          <p:cNvSpPr txBox="1">
            <a:spLocks noChangeArrowheads="1"/>
          </p:cNvSpPr>
          <p:nvPr/>
        </p:nvSpPr>
        <p:spPr bwMode="auto">
          <a:xfrm>
            <a:off x="7232650" y="4808538"/>
            <a:ext cx="912813" cy="260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/>
              <a:t>MS Project</a:t>
            </a:r>
            <a:endParaRPr lang="en-US" altLang="en-US" sz="1100" b="1"/>
          </a:p>
        </p:txBody>
      </p:sp>
      <p:sp>
        <p:nvSpPr>
          <p:cNvPr id="24592" name="TextBox 10"/>
          <p:cNvSpPr txBox="1">
            <a:spLocks noChangeArrowheads="1"/>
          </p:cNvSpPr>
          <p:nvPr/>
        </p:nvSpPr>
        <p:spPr bwMode="auto">
          <a:xfrm>
            <a:off x="685800" y="4583113"/>
            <a:ext cx="795338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/>
              <a:t>MS Word</a:t>
            </a:r>
            <a:endParaRPr lang="en-US" altLang="en-US" sz="1100" b="1"/>
          </a:p>
        </p:txBody>
      </p:sp>
      <p:sp>
        <p:nvSpPr>
          <p:cNvPr id="24593" name="TextBox 11"/>
          <p:cNvSpPr txBox="1">
            <a:spLocks noChangeArrowheads="1"/>
          </p:cNvSpPr>
          <p:nvPr/>
        </p:nvSpPr>
        <p:spPr bwMode="auto">
          <a:xfrm>
            <a:off x="650875" y="5037138"/>
            <a:ext cx="947738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 dirty="0"/>
              <a:t>Adobe PDF</a:t>
            </a:r>
            <a:endParaRPr lang="en-US" altLang="en-US" sz="1100" b="1" dirty="0"/>
          </a:p>
        </p:txBody>
      </p:sp>
      <p:sp>
        <p:nvSpPr>
          <p:cNvPr id="24594" name="TextBox 9"/>
          <p:cNvSpPr txBox="1">
            <a:spLocks noChangeArrowheads="1"/>
          </p:cNvSpPr>
          <p:nvPr/>
        </p:nvSpPr>
        <p:spPr bwMode="auto">
          <a:xfrm>
            <a:off x="2260600" y="5345113"/>
            <a:ext cx="577850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/>
              <a:t>HTML</a:t>
            </a:r>
            <a:endParaRPr lang="en-US" altLang="en-US" sz="1100" b="1"/>
          </a:p>
        </p:txBody>
      </p:sp>
      <p:sp>
        <p:nvSpPr>
          <p:cNvPr id="24595" name="TextBox 10"/>
          <p:cNvSpPr txBox="1">
            <a:spLocks noChangeArrowheads="1"/>
          </p:cNvSpPr>
          <p:nvPr/>
        </p:nvSpPr>
        <p:spPr bwMode="auto">
          <a:xfrm>
            <a:off x="4140200" y="5891213"/>
            <a:ext cx="5842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400" b="1"/>
              <a:t>WIKI</a:t>
            </a:r>
            <a:endParaRPr lang="en-US" altLang="en-US" sz="1400" b="1"/>
          </a:p>
        </p:txBody>
      </p:sp>
      <p:sp>
        <p:nvSpPr>
          <p:cNvPr id="24596" name="TextBox 22"/>
          <p:cNvSpPr txBox="1">
            <a:spLocks noChangeArrowheads="1"/>
          </p:cNvSpPr>
          <p:nvPr/>
        </p:nvSpPr>
        <p:spPr bwMode="auto">
          <a:xfrm>
            <a:off x="109538" y="2111375"/>
            <a:ext cx="2127250" cy="261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/>
              <a:t>Roles, Tasks, Work Products</a:t>
            </a:r>
            <a:endParaRPr lang="en-US" altLang="en-US" sz="1100" b="1"/>
          </a:p>
        </p:txBody>
      </p:sp>
      <p:sp>
        <p:nvSpPr>
          <p:cNvPr id="24" name="Right Arrow 23"/>
          <p:cNvSpPr/>
          <p:nvPr/>
        </p:nvSpPr>
        <p:spPr bwMode="auto">
          <a:xfrm>
            <a:off x="1577975" y="1198563"/>
            <a:ext cx="815975" cy="463550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" name="Right Arrow 25"/>
          <p:cNvSpPr/>
          <p:nvPr/>
        </p:nvSpPr>
        <p:spPr bwMode="auto">
          <a:xfrm rot="10800000">
            <a:off x="6324600" y="1198563"/>
            <a:ext cx="815975" cy="463550"/>
          </a:xfrm>
          <a:prstGeom prst="rightArrow">
            <a:avLst>
              <a:gd name="adj1" fmla="val 50000"/>
              <a:gd name="adj2" fmla="val 26881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62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459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990600"/>
            <a:ext cx="1712913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00" name="TextBox 22"/>
          <p:cNvSpPr txBox="1">
            <a:spLocks noChangeArrowheads="1"/>
          </p:cNvSpPr>
          <p:nvPr/>
        </p:nvSpPr>
        <p:spPr bwMode="auto">
          <a:xfrm>
            <a:off x="6734175" y="1879600"/>
            <a:ext cx="2092325" cy="261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altLang="en-US" sz="1100" b="1"/>
              <a:t>Phases, Iterations, Activities</a:t>
            </a:r>
            <a:endParaRPr lang="en-US" altLang="en-US" sz="1100" b="1"/>
          </a:p>
        </p:txBody>
      </p:sp>
      <p:sp>
        <p:nvSpPr>
          <p:cNvPr id="2" name="Rectangle 1"/>
          <p:cNvSpPr/>
          <p:nvPr/>
        </p:nvSpPr>
        <p:spPr>
          <a:xfrm>
            <a:off x="109538" y="3983817"/>
            <a:ext cx="1795462" cy="2105039"/>
          </a:xfrm>
          <a:prstGeom prst="rect">
            <a:avLst/>
          </a:prstGeom>
          <a:noFill/>
          <a:ln w="38100" cap="rnd">
            <a:solidFill>
              <a:schemeClr val="accent1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4469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Unisys GMS Portfolio Solutions (GPS)</a:t>
            </a:r>
            <a:br>
              <a:rPr lang="en-US" dirty="0" smtClean="0"/>
            </a:br>
            <a:r>
              <a:rPr lang="en-US" sz="2000" i="1" dirty="0" smtClean="0"/>
              <a:t>Content </a:t>
            </a:r>
            <a:r>
              <a:rPr lang="en-US" sz="2000" i="1" dirty="0"/>
              <a:t>Development and </a:t>
            </a:r>
            <a:r>
              <a:rPr lang="en-US" sz="2000" i="1" dirty="0" smtClean="0"/>
              <a:t>Management System</a:t>
            </a:r>
            <a:endParaRPr lang="en-US" sz="2000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Channels</a:t>
            </a:r>
          </a:p>
          <a:p>
            <a:pPr lvl="1"/>
            <a:r>
              <a:rPr lang="en-US" dirty="0" smtClean="0"/>
              <a:t>SharePoint repository of MS Office artifacts</a:t>
            </a:r>
          </a:p>
          <a:p>
            <a:pPr lvl="1"/>
            <a:r>
              <a:rPr lang="en-US" dirty="0" smtClean="0"/>
              <a:t>EPF/RMC published web site online (latest release; read only)</a:t>
            </a:r>
            <a:endParaRPr lang="en-US" sz="1600" dirty="0" smtClean="0"/>
          </a:p>
          <a:p>
            <a:pPr lvl="1">
              <a:buClr>
                <a:srgbClr val="6C6F70"/>
              </a:buClr>
            </a:pPr>
            <a:r>
              <a:rPr lang="en-US" dirty="0" smtClean="0">
                <a:solidFill>
                  <a:prstClr val="black"/>
                </a:solidFill>
              </a:rPr>
              <a:t>Offline package (MSI; embedded </a:t>
            </a:r>
            <a:r>
              <a:rPr lang="en-US" dirty="0" err="1" smtClean="0">
                <a:solidFill>
                  <a:prstClr val="black"/>
                </a:solidFill>
              </a:rPr>
              <a:t>httpd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dirty="0" smtClean="0"/>
              <a:t>EPF Wiki (multiple releases; read/write) </a:t>
            </a:r>
            <a:endParaRPr lang="en-US" dirty="0"/>
          </a:p>
          <a:p>
            <a:pPr lvl="1"/>
            <a:r>
              <a:rPr lang="en-US" dirty="0" smtClean="0"/>
              <a:t>Report templates for Product Architecture Documents, Offerings Conceptual Architecture diagrams, etc </a:t>
            </a:r>
          </a:p>
          <a:p>
            <a:r>
              <a:rPr lang="en-US" dirty="0" smtClean="0"/>
              <a:t>Team development platform for </a:t>
            </a:r>
          </a:p>
          <a:p>
            <a:pPr lvl="1"/>
            <a:r>
              <a:rPr lang="en-US" dirty="0" smtClean="0"/>
              <a:t>collaborative model content development</a:t>
            </a:r>
          </a:p>
          <a:p>
            <a:pPr lvl="1"/>
            <a:r>
              <a:rPr lang="en-US" dirty="0" smtClean="0"/>
              <a:t>publication</a:t>
            </a:r>
          </a:p>
          <a:p>
            <a:r>
              <a:rPr lang="en-US" dirty="0" smtClean="0"/>
              <a:t>Supported by a skilled Content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41574299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42" y="838200"/>
            <a:ext cx="5567558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of Knowledge Content</a:t>
            </a:r>
            <a:br>
              <a:rPr lang="en-US" dirty="0" smtClean="0"/>
            </a:br>
            <a:r>
              <a:rPr lang="en-US" sz="2000" i="1" dirty="0" smtClean="0"/>
              <a:t>Examples</a:t>
            </a:r>
            <a:endParaRPr lang="en-US" sz="2000" i="1" dirty="0"/>
          </a:p>
        </p:txBody>
      </p: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3" name="Content Placeholder 9"/>
          <p:cNvSpPr txBox="1">
            <a:spLocks/>
          </p:cNvSpPr>
          <p:nvPr/>
        </p:nvSpPr>
        <p:spPr>
          <a:xfrm>
            <a:off x="404813" y="1527048"/>
            <a:ext cx="8340725" cy="4690872"/>
          </a:xfrm>
          <a:prstGeom prst="rect">
            <a:avLst/>
          </a:prstGeom>
        </p:spPr>
        <p:txBody>
          <a:bodyPr/>
          <a:lstStyle>
            <a:lvl1pPr marL="285750" indent="-28575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1pPr>
            <a:lvl2pPr marL="68580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10287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Tahoma" pitchFamily="34" charset="0"/>
              </a:defRPr>
            </a:lvl3pPr>
            <a:lvl4pPr marL="1428750" indent="-28575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4pPr>
            <a:lvl5pPr marL="17716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j-lt"/>
                <a:cs typeface="Tahoma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Static portfolio </a:t>
            </a:r>
            <a:br>
              <a:rPr lang="en-US" sz="2000" kern="0" dirty="0" smtClean="0"/>
            </a:br>
            <a:r>
              <a:rPr lang="en-US" sz="2000" kern="0" dirty="0" smtClean="0"/>
              <a:t>decomposition</a:t>
            </a:r>
          </a:p>
          <a:p>
            <a:endParaRPr lang="en-US" sz="2000" kern="0" dirty="0"/>
          </a:p>
          <a:p>
            <a:endParaRPr lang="en-US" sz="2000" kern="0" dirty="0" smtClean="0"/>
          </a:p>
          <a:p>
            <a:endParaRPr lang="en-US" sz="2000" kern="0" dirty="0"/>
          </a:p>
          <a:p>
            <a:endParaRPr lang="en-US" sz="2000" kern="0" dirty="0" smtClean="0"/>
          </a:p>
          <a:p>
            <a:endParaRPr lang="en-US" sz="2000" kern="0" dirty="0"/>
          </a:p>
          <a:p>
            <a:endParaRPr lang="en-US" sz="2000" kern="0" dirty="0" smtClean="0"/>
          </a:p>
          <a:p>
            <a:r>
              <a:rPr lang="en-US" sz="2000" kern="0" dirty="0" smtClean="0"/>
              <a:t>Process and Guidelines</a:t>
            </a:r>
            <a:endParaRPr lang="en-US" sz="2000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018" y="3488636"/>
            <a:ext cx="4803582" cy="292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0803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1828800" cy="97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_rct\___PEA\GPPC\proto\GraphViz\stable\ESM - ITSM Man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075" y="4531738"/>
            <a:ext cx="1524000" cy="695838"/>
          </a:xfrm>
          <a:prstGeom prst="rect">
            <a:avLst/>
          </a:prstGeom>
          <a:noFill/>
        </p:spPr>
      </p:pic>
      <p:cxnSp>
        <p:nvCxnSpPr>
          <p:cNvPr id="72" name="Straight Arrow Connector 15"/>
          <p:cNvCxnSpPr>
            <a:cxnSpLocks noChangeShapeType="1"/>
            <a:stCxn id="84" idx="3"/>
            <a:endCxn id="112" idx="1"/>
          </p:cNvCxnSpPr>
          <p:nvPr/>
        </p:nvCxnSpPr>
        <p:spPr bwMode="auto">
          <a:xfrm>
            <a:off x="1926170" y="3619352"/>
            <a:ext cx="3090330" cy="12049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120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115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646949" y="3814445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1472711" y="3814445"/>
            <a:ext cx="5068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RMC</a:t>
            </a:r>
          </a:p>
        </p:txBody>
      </p:sp>
      <p:sp>
        <p:nvSpPr>
          <p:cNvPr id="90" name="TextBox 8"/>
          <p:cNvSpPr txBox="1">
            <a:spLocks noChangeArrowheads="1"/>
          </p:cNvSpPr>
          <p:nvPr/>
        </p:nvSpPr>
        <p:spPr bwMode="auto">
          <a:xfrm>
            <a:off x="825500" y="3038475"/>
            <a:ext cx="90922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Content</a:t>
            </a:r>
            <a:br>
              <a:rPr lang="en-US" sz="900" b="1" kern="0" dirty="0" smtClean="0">
                <a:solidFill>
                  <a:sysClr val="windowText" lastClr="000000"/>
                </a:solidFill>
              </a:rPr>
            </a:br>
            <a:r>
              <a:rPr lang="en-US" sz="900" b="1" kern="0" dirty="0" smtClean="0">
                <a:solidFill>
                  <a:sysClr val="windowText" lastClr="000000"/>
                </a:solidFill>
              </a:rPr>
              <a:t>Development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215900" y="3038475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92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253" y="2738607"/>
            <a:ext cx="304800" cy="304800"/>
          </a:xfrm>
          <a:prstGeom prst="rect">
            <a:avLst/>
          </a:prstGeom>
          <a:noFill/>
        </p:spPr>
      </p:pic>
      <p:pic>
        <p:nvPicPr>
          <p:cNvPr id="93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711" y="2738607"/>
            <a:ext cx="304800" cy="304800"/>
          </a:xfrm>
          <a:prstGeom prst="rect">
            <a:avLst/>
          </a:prstGeom>
          <a:noFill/>
        </p:spPr>
      </p:pic>
      <p:pic>
        <p:nvPicPr>
          <p:cNvPr id="188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4704" y="4984812"/>
            <a:ext cx="304800" cy="304800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8916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Model Content Management</a:t>
            </a:r>
            <a:br>
              <a:rPr lang="en-US" dirty="0" smtClean="0"/>
            </a:br>
            <a:r>
              <a:rPr lang="en-US" sz="2000" i="1" dirty="0" smtClean="0"/>
              <a:t>Big picture</a:t>
            </a:r>
            <a:endParaRPr lang="en-US" sz="2000" i="1" dirty="0"/>
          </a:p>
        </p:txBody>
      </p:sp>
      <p:cxnSp>
        <p:nvCxnSpPr>
          <p:cNvPr id="121" name="Straight Arrow Connector 13"/>
          <p:cNvCxnSpPr>
            <a:cxnSpLocks noChangeShapeType="1"/>
            <a:stCxn id="84" idx="3"/>
            <a:endCxn id="41" idx="1"/>
          </p:cNvCxnSpPr>
          <p:nvPr/>
        </p:nvCxnSpPr>
        <p:spPr bwMode="auto">
          <a:xfrm flipV="1">
            <a:off x="1926170" y="2111986"/>
            <a:ext cx="1032746" cy="15073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35565" y="4173633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7" name="Rectangle 41"/>
          <p:cNvSpPr>
            <a:spLocks noChangeArrowheads="1"/>
          </p:cNvSpPr>
          <p:nvPr/>
        </p:nvSpPr>
        <p:spPr bwMode="auto">
          <a:xfrm>
            <a:off x="2750476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140" name="Straight Arrow Connector 111"/>
          <p:cNvCxnSpPr>
            <a:cxnSpLocks noChangeShapeType="1"/>
            <a:stCxn id="77" idx="3"/>
            <a:endCxn id="42" idx="1"/>
          </p:cNvCxnSpPr>
          <p:nvPr/>
        </p:nvCxnSpPr>
        <p:spPr bwMode="auto">
          <a:xfrm flipV="1">
            <a:off x="5616666" y="1716874"/>
            <a:ext cx="1465399" cy="3951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42" name="Picture 4" descr="https://encrypted-tbn1.google.com/images?q=tbn:ANd9GcTnIwECi1p0WdzZWaEwUNec7ChH0YT-8Z1m09pQ4bm8CtnVx7A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2065" y="1524850"/>
            <a:ext cx="384048" cy="3840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4557" y="1513242"/>
            <a:ext cx="287337" cy="3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"/>
          <p:cNvSpPr txBox="1">
            <a:spLocks noChangeArrowheads="1"/>
          </p:cNvSpPr>
          <p:nvPr/>
        </p:nvSpPr>
        <p:spPr bwMode="auto">
          <a:xfrm>
            <a:off x="7074252" y="1882038"/>
            <a:ext cx="4347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MSI</a:t>
            </a:r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869" y="2855412"/>
            <a:ext cx="1284806" cy="83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Rectangle 41"/>
          <p:cNvSpPr>
            <a:spLocks noChangeArrowheads="1"/>
          </p:cNvSpPr>
          <p:nvPr/>
        </p:nvSpPr>
        <p:spPr bwMode="auto">
          <a:xfrm>
            <a:off x="7625425" y="2438400"/>
            <a:ext cx="1353475" cy="769441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Wiki  - revision history, revision marks, audit trail, email notification</a:t>
            </a:r>
          </a:p>
        </p:txBody>
      </p:sp>
      <p:cxnSp>
        <p:nvCxnSpPr>
          <p:cNvPr id="109" name="Straight Arrow Connector 111"/>
          <p:cNvCxnSpPr>
            <a:cxnSpLocks noChangeShapeType="1"/>
            <a:stCxn id="77" idx="3"/>
            <a:endCxn id="107" idx="1"/>
          </p:cNvCxnSpPr>
          <p:nvPr/>
        </p:nvCxnSpPr>
        <p:spPr bwMode="auto">
          <a:xfrm>
            <a:off x="5616666" y="2111986"/>
            <a:ext cx="1420203" cy="11603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70" name="TextBox 8"/>
          <p:cNvSpPr txBox="1">
            <a:spLocks noChangeArrowheads="1"/>
          </p:cNvSpPr>
          <p:nvPr/>
        </p:nvSpPr>
        <p:spPr bwMode="auto">
          <a:xfrm>
            <a:off x="7420429" y="3995652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7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4782" y="3695784"/>
            <a:ext cx="304800" cy="304800"/>
          </a:xfrm>
          <a:prstGeom prst="rect">
            <a:avLst/>
          </a:prstGeom>
          <a:noFill/>
        </p:spPr>
      </p:pic>
      <p:pic>
        <p:nvPicPr>
          <p:cNvPr id="174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0555" y="1119357"/>
            <a:ext cx="304800" cy="304800"/>
          </a:xfrm>
          <a:prstGeom prst="rect">
            <a:avLst/>
          </a:prstGeom>
          <a:noFill/>
        </p:spPr>
      </p:pic>
      <p:sp>
        <p:nvSpPr>
          <p:cNvPr id="175" name="TextBox 8"/>
          <p:cNvSpPr txBox="1">
            <a:spLocks noChangeArrowheads="1"/>
          </p:cNvSpPr>
          <p:nvPr/>
        </p:nvSpPr>
        <p:spPr bwMode="auto">
          <a:xfrm>
            <a:off x="7477023" y="1066800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184" name="TextBox 8"/>
          <p:cNvSpPr txBox="1">
            <a:spLocks noChangeArrowheads="1"/>
          </p:cNvSpPr>
          <p:nvPr/>
        </p:nvSpPr>
        <p:spPr bwMode="auto">
          <a:xfrm>
            <a:off x="3033503" y="4952546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85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8828" y="4984812"/>
            <a:ext cx="304800" cy="304800"/>
          </a:xfrm>
          <a:prstGeom prst="rect">
            <a:avLst/>
          </a:prstGeom>
          <a:noFill/>
        </p:spPr>
      </p:pic>
      <p:sp>
        <p:nvSpPr>
          <p:cNvPr id="186" name="TextBox 8"/>
          <p:cNvSpPr txBox="1">
            <a:spLocks noChangeArrowheads="1"/>
          </p:cNvSpPr>
          <p:nvPr/>
        </p:nvSpPr>
        <p:spPr bwMode="auto">
          <a:xfrm>
            <a:off x="4055296" y="4952546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7590" y="4178395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6" name="Rectangle 41"/>
          <p:cNvSpPr>
            <a:spLocks noChangeArrowheads="1"/>
          </p:cNvSpPr>
          <p:nvPr/>
        </p:nvSpPr>
        <p:spPr bwMode="auto">
          <a:xfrm>
            <a:off x="3712501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PDF</a:t>
            </a:r>
          </a:p>
        </p:txBody>
      </p:sp>
      <p:cxnSp>
        <p:nvCxnSpPr>
          <p:cNvPr id="82" name="Shape 81"/>
          <p:cNvCxnSpPr>
            <a:stCxn id="81" idx="1"/>
            <a:endCxn id="93" idx="0"/>
          </p:cNvCxnSpPr>
          <p:nvPr/>
        </p:nvCxnSpPr>
        <p:spPr bwMode="auto">
          <a:xfrm rot="10800000" flipV="1">
            <a:off x="1280112" y="1545259"/>
            <a:ext cx="3398633" cy="1193347"/>
          </a:xfrm>
          <a:prstGeom prst="bentConnector2">
            <a:avLst/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7" name="Shape 96"/>
          <p:cNvCxnSpPr>
            <a:stCxn id="136" idx="2"/>
            <a:endCxn id="90" idx="2"/>
          </p:cNvCxnSpPr>
          <p:nvPr/>
        </p:nvCxnSpPr>
        <p:spPr bwMode="auto">
          <a:xfrm rot="5400000" flipH="1">
            <a:off x="1336291" y="3490128"/>
            <a:ext cx="1762356" cy="1874713"/>
          </a:xfrm>
          <a:prstGeom prst="bentConnector3">
            <a:avLst>
              <a:gd name="adj1" fmla="val -12971"/>
            </a:avLst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3" name="Shape 105"/>
          <p:cNvCxnSpPr>
            <a:cxnSpLocks noChangeShapeType="1"/>
            <a:stCxn id="170" idx="2"/>
            <a:endCxn id="90" idx="2"/>
          </p:cNvCxnSpPr>
          <p:nvPr/>
        </p:nvCxnSpPr>
        <p:spPr bwMode="auto">
          <a:xfrm rot="5400000" flipH="1">
            <a:off x="4099309" y="727110"/>
            <a:ext cx="818678" cy="6457071"/>
          </a:xfrm>
          <a:prstGeom prst="bentConnector3">
            <a:avLst>
              <a:gd name="adj1" fmla="val -192177"/>
            </a:avLst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sp>
        <p:nvSpPr>
          <p:cNvPr id="131" name="Rectangle 41"/>
          <p:cNvSpPr>
            <a:spLocks noChangeArrowheads="1"/>
          </p:cNvSpPr>
          <p:nvPr/>
        </p:nvSpPr>
        <p:spPr bwMode="auto">
          <a:xfrm>
            <a:off x="262601" y="2697332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4" name="Rectangle 41"/>
          <p:cNvSpPr>
            <a:spLocks noChangeArrowheads="1"/>
          </p:cNvSpPr>
          <p:nvPr/>
        </p:nvSpPr>
        <p:spPr bwMode="auto">
          <a:xfrm>
            <a:off x="7463500" y="3667209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6" name="Rectangle 41"/>
          <p:cNvSpPr>
            <a:spLocks noChangeArrowheads="1"/>
          </p:cNvSpPr>
          <p:nvPr/>
        </p:nvSpPr>
        <p:spPr bwMode="auto">
          <a:xfrm>
            <a:off x="2654300" y="4965762"/>
            <a:ext cx="1001050" cy="3429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Arrow Connector 15"/>
          <p:cNvCxnSpPr>
            <a:cxnSpLocks noChangeShapeType="1"/>
            <a:stCxn id="84" idx="3"/>
            <a:endCxn id="124" idx="1"/>
          </p:cNvCxnSpPr>
          <p:nvPr/>
        </p:nvCxnSpPr>
        <p:spPr bwMode="auto">
          <a:xfrm>
            <a:off x="1926170" y="3619352"/>
            <a:ext cx="909395" cy="933640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60" name="Flowchart: Magnetic Disk 59"/>
          <p:cNvSpPr/>
          <p:nvPr/>
        </p:nvSpPr>
        <p:spPr bwMode="auto">
          <a:xfrm>
            <a:off x="3136900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QA/Staging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40221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8744" y="1392860"/>
            <a:ext cx="304800" cy="304800"/>
          </a:xfrm>
          <a:prstGeom prst="rect">
            <a:avLst/>
          </a:prstGeom>
          <a:noFill/>
        </p:spPr>
      </p:pic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5005212" y="1340303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96" name="Flowchart: Magnetic Disk 95"/>
          <p:cNvSpPr/>
          <p:nvPr/>
        </p:nvSpPr>
        <p:spPr bwMode="auto">
          <a:xfrm>
            <a:off x="4718205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Production</a:t>
            </a:r>
          </a:p>
        </p:txBody>
      </p:sp>
      <p:cxnSp>
        <p:nvCxnSpPr>
          <p:cNvPr id="102" name="Straight Arrow Connector 111"/>
          <p:cNvCxnSpPr>
            <a:cxnSpLocks noChangeShapeType="1"/>
            <a:stCxn id="41" idx="3"/>
            <a:endCxn id="77" idx="1"/>
          </p:cNvCxnSpPr>
          <p:nvPr/>
        </p:nvCxnSpPr>
        <p:spPr bwMode="auto">
          <a:xfrm>
            <a:off x="4035361" y="2111986"/>
            <a:ext cx="50486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30" name="TextBox 39"/>
          <p:cNvSpPr txBox="1">
            <a:spLocks noChangeArrowheads="1"/>
          </p:cNvSpPr>
          <p:nvPr/>
        </p:nvSpPr>
        <p:spPr bwMode="auto">
          <a:xfrm>
            <a:off x="1892300" y="2507001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32" name="TextBox 39"/>
          <p:cNvSpPr txBox="1">
            <a:spLocks noChangeArrowheads="1"/>
          </p:cNvSpPr>
          <p:nvPr/>
        </p:nvSpPr>
        <p:spPr bwMode="auto">
          <a:xfrm>
            <a:off x="1892300" y="40933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139" name="TextBox 39"/>
          <p:cNvSpPr txBox="1">
            <a:spLocks noChangeArrowheads="1"/>
          </p:cNvSpPr>
          <p:nvPr/>
        </p:nvSpPr>
        <p:spPr bwMode="auto">
          <a:xfrm>
            <a:off x="1282700" y="5708137"/>
            <a:ext cx="24577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Wiki update triggers automated email</a:t>
            </a:r>
          </a:p>
        </p:txBody>
      </p:sp>
      <p:sp>
        <p:nvSpPr>
          <p:cNvPr id="141" name="TextBox 39"/>
          <p:cNvSpPr txBox="1">
            <a:spLocks noChangeArrowheads="1"/>
          </p:cNvSpPr>
          <p:nvPr/>
        </p:nvSpPr>
        <p:spPr bwMode="auto">
          <a:xfrm>
            <a:off x="1282700" y="1320811"/>
            <a:ext cx="1508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click ‘Send Feedback’</a:t>
            </a: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58900" y="1630532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39"/>
          <p:cNvSpPr txBox="1">
            <a:spLocks noChangeArrowheads="1"/>
          </p:cNvSpPr>
          <p:nvPr/>
        </p:nvSpPr>
        <p:spPr bwMode="auto">
          <a:xfrm>
            <a:off x="1282700" y="5311590"/>
            <a:ext cx="15856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send document update</a:t>
            </a:r>
          </a:p>
        </p:txBody>
      </p:sp>
      <p:pic>
        <p:nvPicPr>
          <p:cNvPr id="144" name="Picture 2" descr="C:\Documents and Settings\coquerr\Local Settings\Temporary Internet Files\Content.IE5\9E105TUS\j0435241[1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97300" y="5652998"/>
            <a:ext cx="620712" cy="2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TextBox 39"/>
          <p:cNvSpPr txBox="1">
            <a:spLocks noChangeArrowheads="1"/>
          </p:cNvSpPr>
          <p:nvPr/>
        </p:nvSpPr>
        <p:spPr bwMode="auto">
          <a:xfrm>
            <a:off x="6148936" y="1919811"/>
            <a:ext cx="896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create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downloadable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package</a:t>
            </a:r>
          </a:p>
        </p:txBody>
      </p:sp>
      <p:sp>
        <p:nvSpPr>
          <p:cNvPr id="151" name="TextBox 39"/>
          <p:cNvSpPr txBox="1">
            <a:spLocks noChangeArrowheads="1"/>
          </p:cNvSpPr>
          <p:nvPr/>
        </p:nvSpPr>
        <p:spPr bwMode="auto">
          <a:xfrm>
            <a:off x="6455196" y="2514600"/>
            <a:ext cx="518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load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857500" y="1262232"/>
            <a:ext cx="2933700" cy="1879600"/>
          </a:xfrm>
          <a:prstGeom prst="rect">
            <a:avLst/>
          </a:prstGeom>
          <a:noFill/>
          <a:ln w="3175" cap="sq" algn="ctr">
            <a:solidFill>
              <a:schemeClr val="bg2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58" name="Rectangle 41"/>
          <p:cNvSpPr>
            <a:spLocks noChangeArrowheads="1"/>
          </p:cNvSpPr>
          <p:nvPr/>
        </p:nvSpPr>
        <p:spPr bwMode="auto">
          <a:xfrm>
            <a:off x="7539718" y="1582910"/>
            <a:ext cx="1451882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Complete OffLine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GMS Portfolio</a:t>
            </a:r>
          </a:p>
        </p:txBody>
      </p:sp>
      <p:sp>
        <p:nvSpPr>
          <p:cNvPr id="69" name="Rectangle 41"/>
          <p:cNvSpPr>
            <a:spLocks noChangeArrowheads="1"/>
          </p:cNvSpPr>
          <p:nvPr/>
        </p:nvSpPr>
        <p:spPr bwMode="auto">
          <a:xfrm>
            <a:off x="3797300" y="881232"/>
            <a:ext cx="1009650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Intranet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Web Site </a:t>
            </a:r>
          </a:p>
        </p:txBody>
      </p:sp>
      <p:sp>
        <p:nvSpPr>
          <p:cNvPr id="70" name="Rectangle 41"/>
          <p:cNvSpPr>
            <a:spLocks noChangeArrowheads="1"/>
          </p:cNvSpPr>
          <p:nvPr/>
        </p:nvSpPr>
        <p:spPr bwMode="auto">
          <a:xfrm>
            <a:off x="114300" y="1948032"/>
            <a:ext cx="1112838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Model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Content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development</a:t>
            </a:r>
          </a:p>
        </p:txBody>
      </p:sp>
      <p:sp>
        <p:nvSpPr>
          <p:cNvPr id="71" name="Rectangle 41"/>
          <p:cNvSpPr>
            <a:spLocks noChangeArrowheads="1"/>
          </p:cNvSpPr>
          <p:nvPr/>
        </p:nvSpPr>
        <p:spPr bwMode="auto">
          <a:xfrm>
            <a:off x="3004475" y="3862468"/>
            <a:ext cx="1219199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Read Only or Read/Write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78" name="TextBox 39"/>
          <p:cNvSpPr txBox="1">
            <a:spLocks noChangeArrowheads="1"/>
          </p:cNvSpPr>
          <p:nvPr/>
        </p:nvSpPr>
        <p:spPr bwMode="auto">
          <a:xfrm>
            <a:off x="4020485" y="333130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 structure </a:t>
            </a:r>
            <a:br>
              <a:rPr lang="en-US" sz="900" i="1" kern="0" dirty="0" smtClean="0">
                <a:solidFill>
                  <a:sysClr val="windowText" lastClr="000000"/>
                </a:solidFill>
              </a:rPr>
            </a:br>
            <a:r>
              <a:rPr lang="en-US" sz="900" i="1" kern="0" dirty="0" smtClean="0">
                <a:solidFill>
                  <a:sysClr val="windowText" lastClr="000000"/>
                </a:solidFill>
              </a:rPr>
              <a:t>and content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6520" y="4386432"/>
            <a:ext cx="385061" cy="2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48"/>
          <p:cNvSpPr txBox="1">
            <a:spLocks noChangeArrowheads="1"/>
          </p:cNvSpPr>
          <p:nvPr/>
        </p:nvSpPr>
        <p:spPr bwMode="auto">
          <a:xfrm>
            <a:off x="368300" y="4691232"/>
            <a:ext cx="80150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SubVersioN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(SVN)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repository</a:t>
            </a:r>
          </a:p>
        </p:txBody>
      </p:sp>
      <p:cxnSp>
        <p:nvCxnSpPr>
          <p:cNvPr id="79" name="Straight Arrow Connector 21"/>
          <p:cNvCxnSpPr>
            <a:cxnSpLocks noChangeShapeType="1"/>
            <a:stCxn id="73" idx="0"/>
            <a:endCxn id="86" idx="2"/>
          </p:cNvCxnSpPr>
          <p:nvPr/>
        </p:nvCxnSpPr>
        <p:spPr bwMode="auto">
          <a:xfrm flipV="1">
            <a:off x="769051" y="4076055"/>
            <a:ext cx="108089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0" name="Straight Arrow Connector 21"/>
          <p:cNvCxnSpPr>
            <a:cxnSpLocks noChangeShapeType="1"/>
            <a:stCxn id="73" idx="0"/>
            <a:endCxn id="89" idx="2"/>
          </p:cNvCxnSpPr>
          <p:nvPr/>
        </p:nvCxnSpPr>
        <p:spPr bwMode="auto">
          <a:xfrm flipV="1">
            <a:off x="769051" y="4076055"/>
            <a:ext cx="957095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6552011" y="6122726"/>
            <a:ext cx="601447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readers</a:t>
            </a:r>
          </a:p>
        </p:txBody>
      </p:sp>
      <p:pic>
        <p:nvPicPr>
          <p:cNvPr id="106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0619" y="6082279"/>
            <a:ext cx="304800" cy="304800"/>
          </a:xfrm>
          <a:prstGeom prst="rect">
            <a:avLst/>
          </a:prstGeom>
          <a:noFill/>
        </p:spPr>
      </p:pic>
      <p:sp>
        <p:nvSpPr>
          <p:cNvPr id="110" name="TextBox 109"/>
          <p:cNvSpPr txBox="1"/>
          <p:nvPr/>
        </p:nvSpPr>
        <p:spPr bwMode="auto">
          <a:xfrm>
            <a:off x="5372468" y="6122726"/>
            <a:ext cx="607859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authors</a:t>
            </a:r>
          </a:p>
        </p:txBody>
      </p:sp>
      <p:pic>
        <p:nvPicPr>
          <p:cNvPr id="11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7619" y="6082279"/>
            <a:ext cx="304800" cy="304800"/>
          </a:xfrm>
          <a:prstGeom prst="rect">
            <a:avLst/>
          </a:prstGeom>
          <a:noFill/>
        </p:spPr>
      </p:pic>
      <p:sp>
        <p:nvSpPr>
          <p:cNvPr id="113" name="Rectangle 112"/>
          <p:cNvSpPr/>
          <p:nvPr/>
        </p:nvSpPr>
        <p:spPr bwMode="auto">
          <a:xfrm>
            <a:off x="4953000" y="6078707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682750" y="6081882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1711325" y="6062832"/>
            <a:ext cx="2319866" cy="3554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EPF: Eclipse Process Framework tool</a:t>
            </a:r>
            <a:b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</a:b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RMC: Rational Method Composer tool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3810000"/>
            <a:ext cx="1077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TextBox 39"/>
          <p:cNvSpPr txBox="1">
            <a:spLocks noChangeArrowheads="1"/>
          </p:cNvSpPr>
          <p:nvPr/>
        </p:nvSpPr>
        <p:spPr bwMode="auto">
          <a:xfrm>
            <a:off x="5016500" y="3624432"/>
            <a:ext cx="229421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</a:rPr>
              <a:t>XML (</a:t>
            </a:r>
            <a:r>
              <a:rPr lang="en-US" sz="900" kern="0" dirty="0" err="1" smtClean="0">
                <a:solidFill>
                  <a:sysClr val="windowText" lastClr="000000"/>
                </a:solidFill>
              </a:rPr>
              <a:t>MindMaps</a:t>
            </a:r>
            <a:r>
              <a:rPr lang="en-US" sz="900" kern="0" dirty="0" smtClean="0">
                <a:solidFill>
                  <a:sysClr val="windowText" lastClr="000000"/>
                </a:solidFill>
              </a:rPr>
              <a:t>), Excel, CSV, JPEG, etc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0" y="4542718"/>
            <a:ext cx="1049626" cy="7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Rectangle 41"/>
          <p:cNvSpPr>
            <a:spLocks noChangeArrowheads="1"/>
          </p:cNvSpPr>
          <p:nvPr/>
        </p:nvSpPr>
        <p:spPr bwMode="auto">
          <a:xfrm>
            <a:off x="5138953" y="4051756"/>
            <a:ext cx="1392941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Programmatic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Access</a:t>
            </a:r>
          </a:p>
        </p:txBody>
      </p:sp>
    </p:spTree>
    <p:extLst>
      <p:ext uri="{BB962C8B-B14F-4D97-AF65-F5344CB8AC3E}">
        <p14:creationId xmlns:p14="http://schemas.microsoft.com/office/powerpoint/2010/main" val="17184247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1828800" cy="97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_rct\___PEA\GPPC\proto\GraphViz\stable\ESM - ITSM Man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075" y="4531738"/>
            <a:ext cx="1524000" cy="695838"/>
          </a:xfrm>
          <a:prstGeom prst="rect">
            <a:avLst/>
          </a:prstGeom>
          <a:noFill/>
        </p:spPr>
      </p:pic>
      <p:cxnSp>
        <p:nvCxnSpPr>
          <p:cNvPr id="72" name="Straight Arrow Connector 15"/>
          <p:cNvCxnSpPr>
            <a:cxnSpLocks noChangeShapeType="1"/>
            <a:stCxn id="84" idx="3"/>
            <a:endCxn id="112" idx="1"/>
          </p:cNvCxnSpPr>
          <p:nvPr/>
        </p:nvCxnSpPr>
        <p:spPr bwMode="auto">
          <a:xfrm>
            <a:off x="1926170" y="3619352"/>
            <a:ext cx="3090330" cy="12049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120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115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646949" y="3814445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1472711" y="3814445"/>
            <a:ext cx="5068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RMC</a:t>
            </a:r>
          </a:p>
        </p:txBody>
      </p:sp>
      <p:sp>
        <p:nvSpPr>
          <p:cNvPr id="90" name="TextBox 8"/>
          <p:cNvSpPr txBox="1">
            <a:spLocks noChangeArrowheads="1"/>
          </p:cNvSpPr>
          <p:nvPr/>
        </p:nvSpPr>
        <p:spPr bwMode="auto">
          <a:xfrm>
            <a:off x="825500" y="3038475"/>
            <a:ext cx="90922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Content</a:t>
            </a:r>
            <a:br>
              <a:rPr lang="en-US" sz="900" b="1" kern="0" dirty="0" smtClean="0">
                <a:solidFill>
                  <a:sysClr val="windowText" lastClr="000000"/>
                </a:solidFill>
              </a:rPr>
            </a:br>
            <a:r>
              <a:rPr lang="en-US" sz="900" b="1" kern="0" dirty="0" smtClean="0">
                <a:solidFill>
                  <a:sysClr val="windowText" lastClr="000000"/>
                </a:solidFill>
              </a:rPr>
              <a:t>Development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215900" y="3038475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92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253" y="2738607"/>
            <a:ext cx="304800" cy="304800"/>
          </a:xfrm>
          <a:prstGeom prst="rect">
            <a:avLst/>
          </a:prstGeom>
          <a:noFill/>
        </p:spPr>
      </p:pic>
      <p:pic>
        <p:nvPicPr>
          <p:cNvPr id="93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711" y="2738607"/>
            <a:ext cx="304800" cy="304800"/>
          </a:xfrm>
          <a:prstGeom prst="rect">
            <a:avLst/>
          </a:prstGeom>
          <a:noFill/>
        </p:spPr>
      </p:pic>
      <p:pic>
        <p:nvPicPr>
          <p:cNvPr id="188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4704" y="4984812"/>
            <a:ext cx="304800" cy="304800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8916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Model Content Management</a:t>
            </a:r>
            <a:br>
              <a:rPr lang="en-US" dirty="0" smtClean="0"/>
            </a:br>
            <a:r>
              <a:rPr lang="en-US" sz="2000" i="1" dirty="0" smtClean="0"/>
              <a:t>Big picture</a:t>
            </a:r>
            <a:endParaRPr lang="en-US" sz="2000" i="1" dirty="0"/>
          </a:p>
        </p:txBody>
      </p:sp>
      <p:cxnSp>
        <p:nvCxnSpPr>
          <p:cNvPr id="121" name="Straight Arrow Connector 13"/>
          <p:cNvCxnSpPr>
            <a:cxnSpLocks noChangeShapeType="1"/>
            <a:stCxn id="84" idx="3"/>
            <a:endCxn id="41" idx="1"/>
          </p:cNvCxnSpPr>
          <p:nvPr/>
        </p:nvCxnSpPr>
        <p:spPr bwMode="auto">
          <a:xfrm flipV="1">
            <a:off x="1926170" y="2111986"/>
            <a:ext cx="1032746" cy="15073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35565" y="4173633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7" name="Rectangle 41"/>
          <p:cNvSpPr>
            <a:spLocks noChangeArrowheads="1"/>
          </p:cNvSpPr>
          <p:nvPr/>
        </p:nvSpPr>
        <p:spPr bwMode="auto">
          <a:xfrm>
            <a:off x="2750476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140" name="Straight Arrow Connector 111"/>
          <p:cNvCxnSpPr>
            <a:cxnSpLocks noChangeShapeType="1"/>
            <a:stCxn id="77" idx="3"/>
            <a:endCxn id="42" idx="1"/>
          </p:cNvCxnSpPr>
          <p:nvPr/>
        </p:nvCxnSpPr>
        <p:spPr bwMode="auto">
          <a:xfrm flipV="1">
            <a:off x="5616666" y="1716874"/>
            <a:ext cx="1465399" cy="3951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42" name="Picture 4" descr="https://encrypted-tbn1.google.com/images?q=tbn:ANd9GcTnIwECi1p0WdzZWaEwUNec7ChH0YT-8Z1m09pQ4bm8CtnVx7A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2065" y="1524850"/>
            <a:ext cx="384048" cy="3840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4557" y="1513242"/>
            <a:ext cx="287337" cy="3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"/>
          <p:cNvSpPr txBox="1">
            <a:spLocks noChangeArrowheads="1"/>
          </p:cNvSpPr>
          <p:nvPr/>
        </p:nvSpPr>
        <p:spPr bwMode="auto">
          <a:xfrm>
            <a:off x="7074252" y="1882038"/>
            <a:ext cx="4347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MSI</a:t>
            </a:r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869" y="2855412"/>
            <a:ext cx="1284806" cy="83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Rectangle 41"/>
          <p:cNvSpPr>
            <a:spLocks noChangeArrowheads="1"/>
          </p:cNvSpPr>
          <p:nvPr/>
        </p:nvSpPr>
        <p:spPr bwMode="auto">
          <a:xfrm>
            <a:off x="7625425" y="2438400"/>
            <a:ext cx="1353475" cy="769441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Wiki  - revision history, revision marks, audit trail, email notification</a:t>
            </a:r>
          </a:p>
        </p:txBody>
      </p:sp>
      <p:cxnSp>
        <p:nvCxnSpPr>
          <p:cNvPr id="109" name="Straight Arrow Connector 111"/>
          <p:cNvCxnSpPr>
            <a:cxnSpLocks noChangeShapeType="1"/>
            <a:stCxn id="77" idx="3"/>
            <a:endCxn id="107" idx="1"/>
          </p:cNvCxnSpPr>
          <p:nvPr/>
        </p:nvCxnSpPr>
        <p:spPr bwMode="auto">
          <a:xfrm>
            <a:off x="5616666" y="2111986"/>
            <a:ext cx="1420203" cy="11603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70" name="TextBox 8"/>
          <p:cNvSpPr txBox="1">
            <a:spLocks noChangeArrowheads="1"/>
          </p:cNvSpPr>
          <p:nvPr/>
        </p:nvSpPr>
        <p:spPr bwMode="auto">
          <a:xfrm>
            <a:off x="7420429" y="3995652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7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4782" y="3695784"/>
            <a:ext cx="304800" cy="304800"/>
          </a:xfrm>
          <a:prstGeom prst="rect">
            <a:avLst/>
          </a:prstGeom>
          <a:noFill/>
        </p:spPr>
      </p:pic>
      <p:pic>
        <p:nvPicPr>
          <p:cNvPr id="174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0555" y="1119357"/>
            <a:ext cx="304800" cy="304800"/>
          </a:xfrm>
          <a:prstGeom prst="rect">
            <a:avLst/>
          </a:prstGeom>
          <a:noFill/>
        </p:spPr>
      </p:pic>
      <p:sp>
        <p:nvSpPr>
          <p:cNvPr id="175" name="TextBox 8"/>
          <p:cNvSpPr txBox="1">
            <a:spLocks noChangeArrowheads="1"/>
          </p:cNvSpPr>
          <p:nvPr/>
        </p:nvSpPr>
        <p:spPr bwMode="auto">
          <a:xfrm>
            <a:off x="7477023" y="1066800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184" name="TextBox 8"/>
          <p:cNvSpPr txBox="1">
            <a:spLocks noChangeArrowheads="1"/>
          </p:cNvSpPr>
          <p:nvPr/>
        </p:nvSpPr>
        <p:spPr bwMode="auto">
          <a:xfrm>
            <a:off x="3033503" y="4952546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85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8828" y="4984812"/>
            <a:ext cx="304800" cy="304800"/>
          </a:xfrm>
          <a:prstGeom prst="rect">
            <a:avLst/>
          </a:prstGeom>
          <a:noFill/>
        </p:spPr>
      </p:pic>
      <p:sp>
        <p:nvSpPr>
          <p:cNvPr id="186" name="TextBox 8"/>
          <p:cNvSpPr txBox="1">
            <a:spLocks noChangeArrowheads="1"/>
          </p:cNvSpPr>
          <p:nvPr/>
        </p:nvSpPr>
        <p:spPr bwMode="auto">
          <a:xfrm>
            <a:off x="4055296" y="4952546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7590" y="4178395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6" name="Rectangle 41"/>
          <p:cNvSpPr>
            <a:spLocks noChangeArrowheads="1"/>
          </p:cNvSpPr>
          <p:nvPr/>
        </p:nvSpPr>
        <p:spPr bwMode="auto">
          <a:xfrm>
            <a:off x="3712501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PDF</a:t>
            </a:r>
          </a:p>
        </p:txBody>
      </p:sp>
      <p:cxnSp>
        <p:nvCxnSpPr>
          <p:cNvPr id="82" name="Shape 81"/>
          <p:cNvCxnSpPr>
            <a:stCxn id="81" idx="1"/>
            <a:endCxn id="93" idx="0"/>
          </p:cNvCxnSpPr>
          <p:nvPr/>
        </p:nvCxnSpPr>
        <p:spPr bwMode="auto">
          <a:xfrm rot="10800000" flipV="1">
            <a:off x="1280112" y="1545259"/>
            <a:ext cx="3398633" cy="1193347"/>
          </a:xfrm>
          <a:prstGeom prst="bentConnector2">
            <a:avLst/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7" name="Shape 96"/>
          <p:cNvCxnSpPr>
            <a:stCxn id="136" idx="2"/>
            <a:endCxn id="90" idx="2"/>
          </p:cNvCxnSpPr>
          <p:nvPr/>
        </p:nvCxnSpPr>
        <p:spPr bwMode="auto">
          <a:xfrm rot="5400000" flipH="1">
            <a:off x="1336291" y="3490128"/>
            <a:ext cx="1762356" cy="1874713"/>
          </a:xfrm>
          <a:prstGeom prst="bentConnector3">
            <a:avLst>
              <a:gd name="adj1" fmla="val -12971"/>
            </a:avLst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3" name="Shape 105"/>
          <p:cNvCxnSpPr>
            <a:cxnSpLocks noChangeShapeType="1"/>
            <a:stCxn id="170" idx="2"/>
            <a:endCxn id="90" idx="2"/>
          </p:cNvCxnSpPr>
          <p:nvPr/>
        </p:nvCxnSpPr>
        <p:spPr bwMode="auto">
          <a:xfrm rot="5400000" flipH="1">
            <a:off x="4099309" y="727110"/>
            <a:ext cx="818678" cy="6457071"/>
          </a:xfrm>
          <a:prstGeom prst="bentConnector3">
            <a:avLst>
              <a:gd name="adj1" fmla="val -192177"/>
            </a:avLst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sp>
        <p:nvSpPr>
          <p:cNvPr id="131" name="Rectangle 41"/>
          <p:cNvSpPr>
            <a:spLocks noChangeArrowheads="1"/>
          </p:cNvSpPr>
          <p:nvPr/>
        </p:nvSpPr>
        <p:spPr bwMode="auto">
          <a:xfrm>
            <a:off x="262601" y="2697332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4" name="Rectangle 41"/>
          <p:cNvSpPr>
            <a:spLocks noChangeArrowheads="1"/>
          </p:cNvSpPr>
          <p:nvPr/>
        </p:nvSpPr>
        <p:spPr bwMode="auto">
          <a:xfrm>
            <a:off x="7463500" y="3667209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6" name="Rectangle 41"/>
          <p:cNvSpPr>
            <a:spLocks noChangeArrowheads="1"/>
          </p:cNvSpPr>
          <p:nvPr/>
        </p:nvSpPr>
        <p:spPr bwMode="auto">
          <a:xfrm>
            <a:off x="2654300" y="4965762"/>
            <a:ext cx="1001050" cy="3429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Arrow Connector 15"/>
          <p:cNvCxnSpPr>
            <a:cxnSpLocks noChangeShapeType="1"/>
            <a:stCxn id="84" idx="3"/>
            <a:endCxn id="124" idx="1"/>
          </p:cNvCxnSpPr>
          <p:nvPr/>
        </p:nvCxnSpPr>
        <p:spPr bwMode="auto">
          <a:xfrm>
            <a:off x="1926170" y="3619352"/>
            <a:ext cx="909395" cy="933640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60" name="Flowchart: Magnetic Disk 59"/>
          <p:cNvSpPr/>
          <p:nvPr/>
        </p:nvSpPr>
        <p:spPr bwMode="auto">
          <a:xfrm>
            <a:off x="3136900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QA/Staging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40221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8744" y="1392860"/>
            <a:ext cx="304800" cy="304800"/>
          </a:xfrm>
          <a:prstGeom prst="rect">
            <a:avLst/>
          </a:prstGeom>
          <a:noFill/>
        </p:spPr>
      </p:pic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5005212" y="1340303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96" name="Flowchart: Magnetic Disk 95"/>
          <p:cNvSpPr/>
          <p:nvPr/>
        </p:nvSpPr>
        <p:spPr bwMode="auto">
          <a:xfrm>
            <a:off x="4718205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Production</a:t>
            </a:r>
          </a:p>
        </p:txBody>
      </p:sp>
      <p:cxnSp>
        <p:nvCxnSpPr>
          <p:cNvPr id="102" name="Straight Arrow Connector 111"/>
          <p:cNvCxnSpPr>
            <a:cxnSpLocks noChangeShapeType="1"/>
            <a:stCxn id="41" idx="3"/>
            <a:endCxn id="77" idx="1"/>
          </p:cNvCxnSpPr>
          <p:nvPr/>
        </p:nvCxnSpPr>
        <p:spPr bwMode="auto">
          <a:xfrm>
            <a:off x="4035361" y="2111986"/>
            <a:ext cx="50486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30" name="TextBox 39"/>
          <p:cNvSpPr txBox="1">
            <a:spLocks noChangeArrowheads="1"/>
          </p:cNvSpPr>
          <p:nvPr/>
        </p:nvSpPr>
        <p:spPr bwMode="auto">
          <a:xfrm>
            <a:off x="1892300" y="2507001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32" name="TextBox 39"/>
          <p:cNvSpPr txBox="1">
            <a:spLocks noChangeArrowheads="1"/>
          </p:cNvSpPr>
          <p:nvPr/>
        </p:nvSpPr>
        <p:spPr bwMode="auto">
          <a:xfrm>
            <a:off x="1892300" y="40933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139" name="TextBox 39"/>
          <p:cNvSpPr txBox="1">
            <a:spLocks noChangeArrowheads="1"/>
          </p:cNvSpPr>
          <p:nvPr/>
        </p:nvSpPr>
        <p:spPr bwMode="auto">
          <a:xfrm>
            <a:off x="1282700" y="5708137"/>
            <a:ext cx="24577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Wiki update triggers automated email</a:t>
            </a:r>
          </a:p>
        </p:txBody>
      </p:sp>
      <p:sp>
        <p:nvSpPr>
          <p:cNvPr id="141" name="TextBox 39"/>
          <p:cNvSpPr txBox="1">
            <a:spLocks noChangeArrowheads="1"/>
          </p:cNvSpPr>
          <p:nvPr/>
        </p:nvSpPr>
        <p:spPr bwMode="auto">
          <a:xfrm>
            <a:off x="1282700" y="1320811"/>
            <a:ext cx="1508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click ‘Send Feedback’</a:t>
            </a: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58900" y="1630532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39"/>
          <p:cNvSpPr txBox="1">
            <a:spLocks noChangeArrowheads="1"/>
          </p:cNvSpPr>
          <p:nvPr/>
        </p:nvSpPr>
        <p:spPr bwMode="auto">
          <a:xfrm>
            <a:off x="1282700" y="5311590"/>
            <a:ext cx="15856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send document update</a:t>
            </a:r>
          </a:p>
        </p:txBody>
      </p:sp>
      <p:pic>
        <p:nvPicPr>
          <p:cNvPr id="144" name="Picture 2" descr="C:\Documents and Settings\coquerr\Local Settings\Temporary Internet Files\Content.IE5\9E105TUS\j0435241[1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97300" y="5652998"/>
            <a:ext cx="620712" cy="2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TextBox 39"/>
          <p:cNvSpPr txBox="1">
            <a:spLocks noChangeArrowheads="1"/>
          </p:cNvSpPr>
          <p:nvPr/>
        </p:nvSpPr>
        <p:spPr bwMode="auto">
          <a:xfrm>
            <a:off x="6148936" y="1919811"/>
            <a:ext cx="896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create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downloadable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package</a:t>
            </a:r>
          </a:p>
        </p:txBody>
      </p:sp>
      <p:sp>
        <p:nvSpPr>
          <p:cNvPr id="151" name="TextBox 39"/>
          <p:cNvSpPr txBox="1">
            <a:spLocks noChangeArrowheads="1"/>
          </p:cNvSpPr>
          <p:nvPr/>
        </p:nvSpPr>
        <p:spPr bwMode="auto">
          <a:xfrm>
            <a:off x="6455196" y="2514600"/>
            <a:ext cx="518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load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857500" y="1262232"/>
            <a:ext cx="2933700" cy="1879600"/>
          </a:xfrm>
          <a:prstGeom prst="rect">
            <a:avLst/>
          </a:prstGeom>
          <a:noFill/>
          <a:ln w="3175" cap="sq" algn="ctr">
            <a:solidFill>
              <a:schemeClr val="bg2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58" name="Rectangle 41"/>
          <p:cNvSpPr>
            <a:spLocks noChangeArrowheads="1"/>
          </p:cNvSpPr>
          <p:nvPr/>
        </p:nvSpPr>
        <p:spPr bwMode="auto">
          <a:xfrm>
            <a:off x="7539718" y="1582910"/>
            <a:ext cx="1451882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Complete OffLine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GMS Portfolio</a:t>
            </a:r>
          </a:p>
        </p:txBody>
      </p:sp>
      <p:sp>
        <p:nvSpPr>
          <p:cNvPr id="69" name="Rectangle 41"/>
          <p:cNvSpPr>
            <a:spLocks noChangeArrowheads="1"/>
          </p:cNvSpPr>
          <p:nvPr/>
        </p:nvSpPr>
        <p:spPr bwMode="auto">
          <a:xfrm>
            <a:off x="3797300" y="881232"/>
            <a:ext cx="1009650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Intranet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Web Site </a:t>
            </a:r>
          </a:p>
        </p:txBody>
      </p:sp>
      <p:sp>
        <p:nvSpPr>
          <p:cNvPr id="70" name="Rectangle 41"/>
          <p:cNvSpPr>
            <a:spLocks noChangeArrowheads="1"/>
          </p:cNvSpPr>
          <p:nvPr/>
        </p:nvSpPr>
        <p:spPr bwMode="auto">
          <a:xfrm>
            <a:off x="114300" y="1948032"/>
            <a:ext cx="1112838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Model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Content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development</a:t>
            </a:r>
          </a:p>
        </p:txBody>
      </p:sp>
      <p:sp>
        <p:nvSpPr>
          <p:cNvPr id="71" name="Rectangle 41"/>
          <p:cNvSpPr>
            <a:spLocks noChangeArrowheads="1"/>
          </p:cNvSpPr>
          <p:nvPr/>
        </p:nvSpPr>
        <p:spPr bwMode="auto">
          <a:xfrm>
            <a:off x="3004475" y="3862468"/>
            <a:ext cx="1219199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Read Only or Read/Write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78" name="TextBox 39"/>
          <p:cNvSpPr txBox="1">
            <a:spLocks noChangeArrowheads="1"/>
          </p:cNvSpPr>
          <p:nvPr/>
        </p:nvSpPr>
        <p:spPr bwMode="auto">
          <a:xfrm>
            <a:off x="4020485" y="333130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 structure </a:t>
            </a:r>
            <a:br>
              <a:rPr lang="en-US" sz="900" i="1" kern="0" dirty="0" smtClean="0">
                <a:solidFill>
                  <a:sysClr val="windowText" lastClr="000000"/>
                </a:solidFill>
              </a:rPr>
            </a:br>
            <a:r>
              <a:rPr lang="en-US" sz="900" i="1" kern="0" dirty="0" smtClean="0">
                <a:solidFill>
                  <a:sysClr val="windowText" lastClr="000000"/>
                </a:solidFill>
              </a:rPr>
              <a:t>and content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6520" y="4386432"/>
            <a:ext cx="385061" cy="2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48"/>
          <p:cNvSpPr txBox="1">
            <a:spLocks noChangeArrowheads="1"/>
          </p:cNvSpPr>
          <p:nvPr/>
        </p:nvSpPr>
        <p:spPr bwMode="auto">
          <a:xfrm>
            <a:off x="368300" y="4691232"/>
            <a:ext cx="80150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SubVersioN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(SVN)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repository</a:t>
            </a:r>
          </a:p>
        </p:txBody>
      </p:sp>
      <p:cxnSp>
        <p:nvCxnSpPr>
          <p:cNvPr id="79" name="Straight Arrow Connector 21"/>
          <p:cNvCxnSpPr>
            <a:cxnSpLocks noChangeShapeType="1"/>
            <a:stCxn id="73" idx="0"/>
            <a:endCxn id="86" idx="2"/>
          </p:cNvCxnSpPr>
          <p:nvPr/>
        </p:nvCxnSpPr>
        <p:spPr bwMode="auto">
          <a:xfrm flipV="1">
            <a:off x="769051" y="4076055"/>
            <a:ext cx="108089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0" name="Straight Arrow Connector 21"/>
          <p:cNvCxnSpPr>
            <a:cxnSpLocks noChangeShapeType="1"/>
            <a:stCxn id="73" idx="0"/>
            <a:endCxn id="89" idx="2"/>
          </p:cNvCxnSpPr>
          <p:nvPr/>
        </p:nvCxnSpPr>
        <p:spPr bwMode="auto">
          <a:xfrm flipV="1">
            <a:off x="769051" y="4076055"/>
            <a:ext cx="957095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6552011" y="6122726"/>
            <a:ext cx="601447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readers</a:t>
            </a:r>
          </a:p>
        </p:txBody>
      </p:sp>
      <p:pic>
        <p:nvPicPr>
          <p:cNvPr id="106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0619" y="6082279"/>
            <a:ext cx="304800" cy="304800"/>
          </a:xfrm>
          <a:prstGeom prst="rect">
            <a:avLst/>
          </a:prstGeom>
          <a:noFill/>
        </p:spPr>
      </p:pic>
      <p:sp>
        <p:nvSpPr>
          <p:cNvPr id="110" name="TextBox 109"/>
          <p:cNvSpPr txBox="1"/>
          <p:nvPr/>
        </p:nvSpPr>
        <p:spPr bwMode="auto">
          <a:xfrm>
            <a:off x="5372468" y="6122726"/>
            <a:ext cx="607859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authors</a:t>
            </a:r>
          </a:p>
        </p:txBody>
      </p:sp>
      <p:pic>
        <p:nvPicPr>
          <p:cNvPr id="11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7619" y="6082279"/>
            <a:ext cx="304800" cy="304800"/>
          </a:xfrm>
          <a:prstGeom prst="rect">
            <a:avLst/>
          </a:prstGeom>
          <a:noFill/>
        </p:spPr>
      </p:pic>
      <p:sp>
        <p:nvSpPr>
          <p:cNvPr id="113" name="Rectangle 112"/>
          <p:cNvSpPr/>
          <p:nvPr/>
        </p:nvSpPr>
        <p:spPr bwMode="auto">
          <a:xfrm>
            <a:off x="4953000" y="6078707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682750" y="6081882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1711325" y="6062832"/>
            <a:ext cx="2319866" cy="3554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EPF: Eclipse Process Framework tool</a:t>
            </a:r>
            <a:b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</a:b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RMC: Rational Method Composer tool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3810000"/>
            <a:ext cx="1077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TextBox 39"/>
          <p:cNvSpPr txBox="1">
            <a:spLocks noChangeArrowheads="1"/>
          </p:cNvSpPr>
          <p:nvPr/>
        </p:nvSpPr>
        <p:spPr bwMode="auto">
          <a:xfrm>
            <a:off x="5016500" y="3624432"/>
            <a:ext cx="229421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</a:rPr>
              <a:t>XML (</a:t>
            </a:r>
            <a:r>
              <a:rPr lang="en-US" sz="900" kern="0" dirty="0" err="1" smtClean="0">
                <a:solidFill>
                  <a:sysClr val="windowText" lastClr="000000"/>
                </a:solidFill>
              </a:rPr>
              <a:t>MindMaps</a:t>
            </a:r>
            <a:r>
              <a:rPr lang="en-US" sz="900" kern="0" dirty="0" smtClean="0">
                <a:solidFill>
                  <a:sysClr val="windowText" lastClr="000000"/>
                </a:solidFill>
              </a:rPr>
              <a:t>), Excel, CSV, JPEG, etc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0" y="4542718"/>
            <a:ext cx="1049626" cy="7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Rectangle 41"/>
          <p:cNvSpPr>
            <a:spLocks noChangeArrowheads="1"/>
          </p:cNvSpPr>
          <p:nvPr/>
        </p:nvSpPr>
        <p:spPr bwMode="auto">
          <a:xfrm>
            <a:off x="5138953" y="4051756"/>
            <a:ext cx="1392941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Programmatic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Access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9552" y="1883498"/>
            <a:ext cx="2321316" cy="3344078"/>
          </a:xfrm>
          <a:prstGeom prst="rect">
            <a:avLst/>
          </a:prstGeom>
          <a:noFill/>
          <a:ln w="57150" cap="rnd">
            <a:solidFill>
              <a:srgbClr val="C0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4461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1828800" cy="97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_rct\___PEA\GPPC\proto\GraphViz\stable\ESM - ITSM Mana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075" y="4531738"/>
            <a:ext cx="1524000" cy="695838"/>
          </a:xfrm>
          <a:prstGeom prst="rect">
            <a:avLst/>
          </a:prstGeom>
          <a:noFill/>
        </p:spPr>
      </p:pic>
      <p:cxnSp>
        <p:nvCxnSpPr>
          <p:cNvPr id="72" name="Straight Arrow Connector 15"/>
          <p:cNvCxnSpPr>
            <a:cxnSpLocks noChangeShapeType="1"/>
            <a:stCxn id="84" idx="3"/>
            <a:endCxn id="112" idx="1"/>
          </p:cNvCxnSpPr>
          <p:nvPr/>
        </p:nvCxnSpPr>
        <p:spPr bwMode="auto">
          <a:xfrm>
            <a:off x="1926170" y="3619352"/>
            <a:ext cx="3090330" cy="12049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120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115" y="3428852"/>
            <a:ext cx="400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646949" y="3814445"/>
            <a:ext cx="46038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EPF</a:t>
            </a: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1472711" y="3814445"/>
            <a:ext cx="5068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RMC</a:t>
            </a:r>
          </a:p>
        </p:txBody>
      </p:sp>
      <p:sp>
        <p:nvSpPr>
          <p:cNvPr id="90" name="TextBox 8"/>
          <p:cNvSpPr txBox="1">
            <a:spLocks noChangeArrowheads="1"/>
          </p:cNvSpPr>
          <p:nvPr/>
        </p:nvSpPr>
        <p:spPr bwMode="auto">
          <a:xfrm>
            <a:off x="825500" y="3038475"/>
            <a:ext cx="90922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Content</a:t>
            </a:r>
            <a:br>
              <a:rPr lang="en-US" sz="900" b="1" kern="0" dirty="0" smtClean="0">
                <a:solidFill>
                  <a:sysClr val="windowText" lastClr="000000"/>
                </a:solidFill>
              </a:rPr>
            </a:br>
            <a:r>
              <a:rPr lang="en-US" sz="900" b="1" kern="0" dirty="0" smtClean="0">
                <a:solidFill>
                  <a:sysClr val="windowText" lastClr="000000"/>
                </a:solidFill>
              </a:rPr>
              <a:t>Development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sp>
        <p:nvSpPr>
          <p:cNvPr id="91" name="TextBox 8"/>
          <p:cNvSpPr txBox="1">
            <a:spLocks noChangeArrowheads="1"/>
          </p:cNvSpPr>
          <p:nvPr/>
        </p:nvSpPr>
        <p:spPr bwMode="auto">
          <a:xfrm>
            <a:off x="215900" y="3038475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92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253" y="2738607"/>
            <a:ext cx="304800" cy="304800"/>
          </a:xfrm>
          <a:prstGeom prst="rect">
            <a:avLst/>
          </a:prstGeom>
          <a:noFill/>
        </p:spPr>
      </p:pic>
      <p:pic>
        <p:nvPicPr>
          <p:cNvPr id="93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7711" y="2738607"/>
            <a:ext cx="304800" cy="304800"/>
          </a:xfrm>
          <a:prstGeom prst="rect">
            <a:avLst/>
          </a:prstGeom>
          <a:noFill/>
        </p:spPr>
      </p:pic>
      <p:pic>
        <p:nvPicPr>
          <p:cNvPr id="188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4704" y="4984812"/>
            <a:ext cx="304800" cy="304800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8916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Model Content Management</a:t>
            </a:r>
            <a:br>
              <a:rPr lang="en-US" dirty="0" smtClean="0"/>
            </a:br>
            <a:r>
              <a:rPr lang="en-US" sz="2000" i="1" dirty="0" smtClean="0"/>
              <a:t>Big picture</a:t>
            </a:r>
            <a:endParaRPr lang="en-US" sz="2000" i="1" dirty="0"/>
          </a:p>
        </p:txBody>
      </p:sp>
      <p:cxnSp>
        <p:nvCxnSpPr>
          <p:cNvPr id="121" name="Straight Arrow Connector 13"/>
          <p:cNvCxnSpPr>
            <a:cxnSpLocks noChangeShapeType="1"/>
            <a:stCxn id="84" idx="3"/>
            <a:endCxn id="41" idx="1"/>
          </p:cNvCxnSpPr>
          <p:nvPr/>
        </p:nvCxnSpPr>
        <p:spPr bwMode="auto">
          <a:xfrm flipV="1">
            <a:off x="1926170" y="2111986"/>
            <a:ext cx="1032746" cy="1507366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35565" y="4173633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7" name="Rectangle 41"/>
          <p:cNvSpPr>
            <a:spLocks noChangeArrowheads="1"/>
          </p:cNvSpPr>
          <p:nvPr/>
        </p:nvSpPr>
        <p:spPr bwMode="auto">
          <a:xfrm>
            <a:off x="2750476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 Word</a:t>
            </a:r>
          </a:p>
        </p:txBody>
      </p:sp>
      <p:cxnSp>
        <p:nvCxnSpPr>
          <p:cNvPr id="140" name="Straight Arrow Connector 111"/>
          <p:cNvCxnSpPr>
            <a:cxnSpLocks noChangeShapeType="1"/>
            <a:stCxn id="77" idx="3"/>
            <a:endCxn id="42" idx="1"/>
          </p:cNvCxnSpPr>
          <p:nvPr/>
        </p:nvCxnSpPr>
        <p:spPr bwMode="auto">
          <a:xfrm flipV="1">
            <a:off x="5616666" y="1716874"/>
            <a:ext cx="1465399" cy="3951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pic>
        <p:nvPicPr>
          <p:cNvPr id="42" name="Picture 4" descr="https://encrypted-tbn1.google.com/images?q=tbn:ANd9GcTnIwECi1p0WdzZWaEwUNec7ChH0YT-8Z1m09pQ4bm8CtnVx7A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2065" y="1524850"/>
            <a:ext cx="384048" cy="3840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4557" y="1513242"/>
            <a:ext cx="287337" cy="3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Box 11"/>
          <p:cNvSpPr txBox="1">
            <a:spLocks noChangeArrowheads="1"/>
          </p:cNvSpPr>
          <p:nvPr/>
        </p:nvSpPr>
        <p:spPr bwMode="auto">
          <a:xfrm>
            <a:off x="7074252" y="1882038"/>
            <a:ext cx="4347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MSI</a:t>
            </a:r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869" y="2855412"/>
            <a:ext cx="1284806" cy="83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Rectangle 41"/>
          <p:cNvSpPr>
            <a:spLocks noChangeArrowheads="1"/>
          </p:cNvSpPr>
          <p:nvPr/>
        </p:nvSpPr>
        <p:spPr bwMode="auto">
          <a:xfrm>
            <a:off x="7625425" y="2438400"/>
            <a:ext cx="1353475" cy="769441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Wiki  - revision history, revision marks, audit trail, email notification</a:t>
            </a:r>
          </a:p>
        </p:txBody>
      </p:sp>
      <p:cxnSp>
        <p:nvCxnSpPr>
          <p:cNvPr id="109" name="Straight Arrow Connector 111"/>
          <p:cNvCxnSpPr>
            <a:cxnSpLocks noChangeShapeType="1"/>
            <a:stCxn id="77" idx="3"/>
            <a:endCxn id="107" idx="1"/>
          </p:cNvCxnSpPr>
          <p:nvPr/>
        </p:nvCxnSpPr>
        <p:spPr bwMode="auto">
          <a:xfrm>
            <a:off x="5616666" y="2111986"/>
            <a:ext cx="1420203" cy="11603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70" name="TextBox 8"/>
          <p:cNvSpPr txBox="1">
            <a:spLocks noChangeArrowheads="1"/>
          </p:cNvSpPr>
          <p:nvPr/>
        </p:nvSpPr>
        <p:spPr bwMode="auto">
          <a:xfrm>
            <a:off x="7420429" y="3995652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7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4782" y="3695784"/>
            <a:ext cx="304800" cy="304800"/>
          </a:xfrm>
          <a:prstGeom prst="rect">
            <a:avLst/>
          </a:prstGeom>
          <a:noFill/>
        </p:spPr>
      </p:pic>
      <p:pic>
        <p:nvPicPr>
          <p:cNvPr id="174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0555" y="1119357"/>
            <a:ext cx="304800" cy="304800"/>
          </a:xfrm>
          <a:prstGeom prst="rect">
            <a:avLst/>
          </a:prstGeom>
          <a:noFill/>
        </p:spPr>
      </p:pic>
      <p:sp>
        <p:nvSpPr>
          <p:cNvPr id="175" name="TextBox 8"/>
          <p:cNvSpPr txBox="1">
            <a:spLocks noChangeArrowheads="1"/>
          </p:cNvSpPr>
          <p:nvPr/>
        </p:nvSpPr>
        <p:spPr bwMode="auto">
          <a:xfrm>
            <a:off x="7477023" y="1066800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184" name="TextBox 8"/>
          <p:cNvSpPr txBox="1">
            <a:spLocks noChangeArrowheads="1"/>
          </p:cNvSpPr>
          <p:nvPr/>
        </p:nvSpPr>
        <p:spPr bwMode="auto">
          <a:xfrm>
            <a:off x="3033503" y="4952546"/>
            <a:ext cx="63350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Offering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Team</a:t>
            </a:r>
          </a:p>
        </p:txBody>
      </p:sp>
      <p:pic>
        <p:nvPicPr>
          <p:cNvPr id="185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8828" y="4984812"/>
            <a:ext cx="304800" cy="304800"/>
          </a:xfrm>
          <a:prstGeom prst="rect">
            <a:avLst/>
          </a:prstGeom>
          <a:noFill/>
        </p:spPr>
      </p:pic>
      <p:sp>
        <p:nvSpPr>
          <p:cNvPr id="186" name="TextBox 8"/>
          <p:cNvSpPr txBox="1">
            <a:spLocks noChangeArrowheads="1"/>
          </p:cNvSpPr>
          <p:nvPr/>
        </p:nvSpPr>
        <p:spPr bwMode="auto">
          <a:xfrm>
            <a:off x="4055296" y="4952546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97590" y="4178395"/>
            <a:ext cx="591185" cy="758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6" name="Rectangle 41"/>
          <p:cNvSpPr>
            <a:spLocks noChangeArrowheads="1"/>
          </p:cNvSpPr>
          <p:nvPr/>
        </p:nvSpPr>
        <p:spPr bwMode="auto">
          <a:xfrm>
            <a:off x="3712501" y="4606919"/>
            <a:ext cx="804862" cy="261610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PDF</a:t>
            </a:r>
          </a:p>
        </p:txBody>
      </p:sp>
      <p:cxnSp>
        <p:nvCxnSpPr>
          <p:cNvPr id="82" name="Shape 81"/>
          <p:cNvCxnSpPr>
            <a:stCxn id="81" idx="1"/>
            <a:endCxn id="93" idx="0"/>
          </p:cNvCxnSpPr>
          <p:nvPr/>
        </p:nvCxnSpPr>
        <p:spPr bwMode="auto">
          <a:xfrm rot="10800000" flipV="1">
            <a:off x="1280112" y="1545259"/>
            <a:ext cx="3398633" cy="1193347"/>
          </a:xfrm>
          <a:prstGeom prst="bentConnector2">
            <a:avLst/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7" name="Shape 96"/>
          <p:cNvCxnSpPr>
            <a:stCxn id="136" idx="2"/>
            <a:endCxn id="90" idx="2"/>
          </p:cNvCxnSpPr>
          <p:nvPr/>
        </p:nvCxnSpPr>
        <p:spPr bwMode="auto">
          <a:xfrm rot="5400000" flipH="1">
            <a:off x="1336291" y="3490128"/>
            <a:ext cx="1762356" cy="1874713"/>
          </a:xfrm>
          <a:prstGeom prst="bentConnector3">
            <a:avLst>
              <a:gd name="adj1" fmla="val -12971"/>
            </a:avLst>
          </a:prstGeom>
          <a:solidFill>
            <a:schemeClr val="accent2"/>
          </a:solidFill>
          <a:ln w="9525" cap="sq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3" name="Shape 105"/>
          <p:cNvCxnSpPr>
            <a:cxnSpLocks noChangeShapeType="1"/>
            <a:stCxn id="170" idx="2"/>
            <a:endCxn id="90" idx="2"/>
          </p:cNvCxnSpPr>
          <p:nvPr/>
        </p:nvCxnSpPr>
        <p:spPr bwMode="auto">
          <a:xfrm rot="5400000" flipH="1">
            <a:off x="4099309" y="727110"/>
            <a:ext cx="818678" cy="6457071"/>
          </a:xfrm>
          <a:prstGeom prst="bentConnector3">
            <a:avLst>
              <a:gd name="adj1" fmla="val -192177"/>
            </a:avLst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 type="arrow" w="med" len="med"/>
          </a:ln>
        </p:spPr>
      </p:cxnSp>
      <p:sp>
        <p:nvSpPr>
          <p:cNvPr id="131" name="Rectangle 41"/>
          <p:cNvSpPr>
            <a:spLocks noChangeArrowheads="1"/>
          </p:cNvSpPr>
          <p:nvPr/>
        </p:nvSpPr>
        <p:spPr bwMode="auto">
          <a:xfrm>
            <a:off x="262601" y="2697332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4" name="Rectangle 41"/>
          <p:cNvSpPr>
            <a:spLocks noChangeArrowheads="1"/>
          </p:cNvSpPr>
          <p:nvPr/>
        </p:nvSpPr>
        <p:spPr bwMode="auto">
          <a:xfrm>
            <a:off x="7463500" y="3667209"/>
            <a:ext cx="553375" cy="6858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6" name="Rectangle 41"/>
          <p:cNvSpPr>
            <a:spLocks noChangeArrowheads="1"/>
          </p:cNvSpPr>
          <p:nvPr/>
        </p:nvSpPr>
        <p:spPr bwMode="auto">
          <a:xfrm>
            <a:off x="2654300" y="4965762"/>
            <a:ext cx="1001050" cy="342900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square" anchor="ctr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kern="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Arrow Connector 15"/>
          <p:cNvCxnSpPr>
            <a:cxnSpLocks noChangeShapeType="1"/>
            <a:stCxn id="84" idx="3"/>
            <a:endCxn id="124" idx="1"/>
          </p:cNvCxnSpPr>
          <p:nvPr/>
        </p:nvCxnSpPr>
        <p:spPr bwMode="auto">
          <a:xfrm>
            <a:off x="1926170" y="3619352"/>
            <a:ext cx="909395" cy="933640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60" name="Flowchart: Magnetic Disk 59"/>
          <p:cNvSpPr/>
          <p:nvPr/>
        </p:nvSpPr>
        <p:spPr bwMode="auto">
          <a:xfrm>
            <a:off x="3136900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QA/Staging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40221" y="1767939"/>
            <a:ext cx="1076445" cy="68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8744" y="1392860"/>
            <a:ext cx="304800" cy="304800"/>
          </a:xfrm>
          <a:prstGeom prst="rect">
            <a:avLst/>
          </a:prstGeom>
          <a:noFill/>
        </p:spPr>
      </p:pic>
      <p:sp>
        <p:nvSpPr>
          <p:cNvPr id="94" name="TextBox 8"/>
          <p:cNvSpPr txBox="1">
            <a:spLocks noChangeArrowheads="1"/>
          </p:cNvSpPr>
          <p:nvPr/>
        </p:nvSpPr>
        <p:spPr bwMode="auto">
          <a:xfrm>
            <a:off x="5005212" y="1340303"/>
            <a:ext cx="7489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Solution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ysClr val="windowText" lastClr="000000"/>
                </a:solidFill>
              </a:rPr>
              <a:t>Architects</a:t>
            </a:r>
          </a:p>
        </p:txBody>
      </p:sp>
      <p:sp>
        <p:nvSpPr>
          <p:cNvPr id="96" name="Flowchart: Magnetic Disk 95"/>
          <p:cNvSpPr/>
          <p:nvPr/>
        </p:nvSpPr>
        <p:spPr bwMode="auto">
          <a:xfrm>
            <a:off x="4718205" y="2519532"/>
            <a:ext cx="774700" cy="469900"/>
          </a:xfrm>
          <a:prstGeom prst="flowChartMagneticDisk">
            <a:avLst/>
          </a:prstGeom>
          <a:noFill/>
          <a:ln w="3175" cap="sq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r>
              <a:rPr lang="en-US" sz="900" b="1" dirty="0" smtClean="0">
                <a:solidFill>
                  <a:prstClr val="black"/>
                </a:solidFill>
              </a:rPr>
              <a:t>Production</a:t>
            </a:r>
          </a:p>
        </p:txBody>
      </p:sp>
      <p:cxnSp>
        <p:nvCxnSpPr>
          <p:cNvPr id="102" name="Straight Arrow Connector 111"/>
          <p:cNvCxnSpPr>
            <a:cxnSpLocks noChangeShapeType="1"/>
            <a:stCxn id="41" idx="3"/>
            <a:endCxn id="77" idx="1"/>
          </p:cNvCxnSpPr>
          <p:nvPr/>
        </p:nvCxnSpPr>
        <p:spPr bwMode="auto">
          <a:xfrm>
            <a:off x="4035361" y="2111986"/>
            <a:ext cx="50486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lg" len="lg"/>
          </a:ln>
        </p:spPr>
      </p:cxnSp>
      <p:sp>
        <p:nvSpPr>
          <p:cNvPr id="130" name="TextBox 39"/>
          <p:cNvSpPr txBox="1">
            <a:spLocks noChangeArrowheads="1"/>
          </p:cNvSpPr>
          <p:nvPr/>
        </p:nvSpPr>
        <p:spPr bwMode="auto">
          <a:xfrm>
            <a:off x="1892300" y="2507001"/>
            <a:ext cx="55015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publish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web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32" name="TextBox 39"/>
          <p:cNvSpPr txBox="1">
            <a:spLocks noChangeArrowheads="1"/>
          </p:cNvSpPr>
          <p:nvPr/>
        </p:nvSpPr>
        <p:spPr bwMode="auto">
          <a:xfrm>
            <a:off x="1892300" y="4093300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139" name="TextBox 39"/>
          <p:cNvSpPr txBox="1">
            <a:spLocks noChangeArrowheads="1"/>
          </p:cNvSpPr>
          <p:nvPr/>
        </p:nvSpPr>
        <p:spPr bwMode="auto">
          <a:xfrm>
            <a:off x="1282700" y="5708137"/>
            <a:ext cx="24577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Wiki update triggers automated email</a:t>
            </a:r>
          </a:p>
        </p:txBody>
      </p:sp>
      <p:sp>
        <p:nvSpPr>
          <p:cNvPr id="141" name="TextBox 39"/>
          <p:cNvSpPr txBox="1">
            <a:spLocks noChangeArrowheads="1"/>
          </p:cNvSpPr>
          <p:nvPr/>
        </p:nvSpPr>
        <p:spPr bwMode="auto">
          <a:xfrm>
            <a:off x="1282700" y="1320811"/>
            <a:ext cx="15087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click ‘Send Feedback’</a:t>
            </a: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58900" y="1630532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39"/>
          <p:cNvSpPr txBox="1">
            <a:spLocks noChangeArrowheads="1"/>
          </p:cNvSpPr>
          <p:nvPr/>
        </p:nvSpPr>
        <p:spPr bwMode="auto">
          <a:xfrm>
            <a:off x="1282700" y="5311590"/>
            <a:ext cx="15856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i="1" kern="0" dirty="0" smtClean="0">
                <a:solidFill>
                  <a:sysClr val="windowText" lastClr="000000"/>
                </a:solidFill>
              </a:rPr>
              <a:t>send document update</a:t>
            </a:r>
          </a:p>
        </p:txBody>
      </p:sp>
      <p:pic>
        <p:nvPicPr>
          <p:cNvPr id="144" name="Picture 2" descr="C:\Documents and Settings\coquerr\Local Settings\Temporary Internet Files\Content.IE5\9E105TUS\j0435241[1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97300" y="5652998"/>
            <a:ext cx="620712" cy="2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TextBox 39"/>
          <p:cNvSpPr txBox="1">
            <a:spLocks noChangeArrowheads="1"/>
          </p:cNvSpPr>
          <p:nvPr/>
        </p:nvSpPr>
        <p:spPr bwMode="auto">
          <a:xfrm>
            <a:off x="6148936" y="1919811"/>
            <a:ext cx="896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create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downloadable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package</a:t>
            </a:r>
          </a:p>
        </p:txBody>
      </p:sp>
      <p:sp>
        <p:nvSpPr>
          <p:cNvPr id="151" name="TextBox 39"/>
          <p:cNvSpPr txBox="1">
            <a:spLocks noChangeArrowheads="1"/>
          </p:cNvSpPr>
          <p:nvPr/>
        </p:nvSpPr>
        <p:spPr bwMode="auto">
          <a:xfrm>
            <a:off x="6455196" y="2514600"/>
            <a:ext cx="518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load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pages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857500" y="1262232"/>
            <a:ext cx="2933700" cy="1879600"/>
          </a:xfrm>
          <a:prstGeom prst="rect">
            <a:avLst/>
          </a:prstGeom>
          <a:noFill/>
          <a:ln w="3175" cap="sq" algn="ctr">
            <a:solidFill>
              <a:schemeClr val="bg2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58" name="Rectangle 41"/>
          <p:cNvSpPr>
            <a:spLocks noChangeArrowheads="1"/>
          </p:cNvSpPr>
          <p:nvPr/>
        </p:nvSpPr>
        <p:spPr bwMode="auto">
          <a:xfrm>
            <a:off x="7539718" y="1582910"/>
            <a:ext cx="1451882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Complete OffLine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GMS Portfolio</a:t>
            </a:r>
          </a:p>
        </p:txBody>
      </p:sp>
      <p:sp>
        <p:nvSpPr>
          <p:cNvPr id="69" name="Rectangle 41"/>
          <p:cNvSpPr>
            <a:spLocks noChangeArrowheads="1"/>
          </p:cNvSpPr>
          <p:nvPr/>
        </p:nvSpPr>
        <p:spPr bwMode="auto">
          <a:xfrm>
            <a:off x="3797300" y="881232"/>
            <a:ext cx="1009650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Intranet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Web Site </a:t>
            </a:r>
          </a:p>
        </p:txBody>
      </p:sp>
      <p:sp>
        <p:nvSpPr>
          <p:cNvPr id="70" name="Rectangle 41"/>
          <p:cNvSpPr>
            <a:spLocks noChangeArrowheads="1"/>
          </p:cNvSpPr>
          <p:nvPr/>
        </p:nvSpPr>
        <p:spPr bwMode="auto">
          <a:xfrm>
            <a:off x="114300" y="1948032"/>
            <a:ext cx="1112838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Model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Content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development</a:t>
            </a:r>
          </a:p>
        </p:txBody>
      </p:sp>
      <p:sp>
        <p:nvSpPr>
          <p:cNvPr id="71" name="Rectangle 41"/>
          <p:cNvSpPr>
            <a:spLocks noChangeArrowheads="1"/>
          </p:cNvSpPr>
          <p:nvPr/>
        </p:nvSpPr>
        <p:spPr bwMode="auto">
          <a:xfrm>
            <a:off x="3004475" y="3862468"/>
            <a:ext cx="1219199" cy="600164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Read Only or Read/Write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documents</a:t>
            </a:r>
          </a:p>
        </p:txBody>
      </p:sp>
      <p:sp>
        <p:nvSpPr>
          <p:cNvPr id="78" name="TextBox 39"/>
          <p:cNvSpPr txBox="1">
            <a:spLocks noChangeArrowheads="1"/>
          </p:cNvSpPr>
          <p:nvPr/>
        </p:nvSpPr>
        <p:spPr bwMode="auto">
          <a:xfrm>
            <a:off x="4020485" y="3331300"/>
            <a:ext cx="1031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kern="0" dirty="0" smtClean="0">
                <a:solidFill>
                  <a:sysClr val="windowText" lastClr="000000"/>
                </a:solidFill>
              </a:rPr>
              <a:t>Export structure </a:t>
            </a:r>
            <a:br>
              <a:rPr lang="en-US" sz="900" i="1" kern="0" dirty="0" smtClean="0">
                <a:solidFill>
                  <a:sysClr val="windowText" lastClr="000000"/>
                </a:solidFill>
              </a:rPr>
            </a:br>
            <a:r>
              <a:rPr lang="en-US" sz="900" i="1" kern="0" dirty="0" smtClean="0">
                <a:solidFill>
                  <a:sysClr val="windowText" lastClr="000000"/>
                </a:solidFill>
              </a:rPr>
              <a:t>and content</a:t>
            </a:r>
          </a:p>
        </p:txBody>
      </p:sp>
      <p:pic>
        <p:nvPicPr>
          <p:cNvPr id="73" name="Picture 7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6520" y="4386432"/>
            <a:ext cx="385061" cy="2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48"/>
          <p:cNvSpPr txBox="1">
            <a:spLocks noChangeArrowheads="1"/>
          </p:cNvSpPr>
          <p:nvPr/>
        </p:nvSpPr>
        <p:spPr bwMode="auto">
          <a:xfrm>
            <a:off x="368300" y="4691232"/>
            <a:ext cx="80150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SubVersioN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(SVN) </a:t>
            </a:r>
            <a:br>
              <a:rPr lang="en-US" sz="1100" b="1" kern="0" dirty="0" smtClean="0">
                <a:solidFill>
                  <a:sysClr val="windowText" lastClr="000000"/>
                </a:solidFill>
              </a:rPr>
            </a:br>
            <a:r>
              <a:rPr lang="en-US" sz="1100" b="1" kern="0" dirty="0" smtClean="0">
                <a:solidFill>
                  <a:sysClr val="windowText" lastClr="000000"/>
                </a:solidFill>
              </a:rPr>
              <a:t>repository</a:t>
            </a:r>
          </a:p>
        </p:txBody>
      </p:sp>
      <p:cxnSp>
        <p:nvCxnSpPr>
          <p:cNvPr id="79" name="Straight Arrow Connector 21"/>
          <p:cNvCxnSpPr>
            <a:cxnSpLocks noChangeShapeType="1"/>
            <a:stCxn id="73" idx="0"/>
            <a:endCxn id="86" idx="2"/>
          </p:cNvCxnSpPr>
          <p:nvPr/>
        </p:nvCxnSpPr>
        <p:spPr bwMode="auto">
          <a:xfrm flipV="1">
            <a:off x="769051" y="4076055"/>
            <a:ext cx="108089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0" name="Straight Arrow Connector 21"/>
          <p:cNvCxnSpPr>
            <a:cxnSpLocks noChangeShapeType="1"/>
            <a:stCxn id="73" idx="0"/>
            <a:endCxn id="89" idx="2"/>
          </p:cNvCxnSpPr>
          <p:nvPr/>
        </p:nvCxnSpPr>
        <p:spPr bwMode="auto">
          <a:xfrm flipV="1">
            <a:off x="769051" y="4076055"/>
            <a:ext cx="957095" cy="310377"/>
          </a:xfrm>
          <a:prstGeom prst="straightConnector1">
            <a:avLst/>
          </a:prstGeom>
          <a:noFill/>
          <a:ln w="6350" algn="ctr">
            <a:solidFill>
              <a:srgbClr val="000000"/>
            </a:solidFill>
            <a:round/>
            <a:headEnd type="none" w="med" len="med"/>
            <a:tailEnd type="arrow" w="med" len="med"/>
          </a:ln>
        </p:spPr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76200"/>
            <a:ext cx="1305336" cy="91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ctangle 86"/>
          <p:cNvSpPr/>
          <p:nvPr/>
        </p:nvSpPr>
        <p:spPr>
          <a:xfrm>
            <a:off x="7705725" y="358368"/>
            <a:ext cx="498764" cy="356002"/>
          </a:xfrm>
          <a:prstGeom prst="rect">
            <a:avLst/>
          </a:prstGeom>
          <a:noFill/>
          <a:ln cap="rnd">
            <a:solidFill>
              <a:srgbClr val="FF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6552011" y="6122726"/>
            <a:ext cx="601447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readers</a:t>
            </a:r>
          </a:p>
        </p:txBody>
      </p:sp>
      <p:pic>
        <p:nvPicPr>
          <p:cNvPr id="106" name="Picture 4" descr="C:\_rct\_epfpublish\portfolio120529\images\roleset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0619" y="6082279"/>
            <a:ext cx="304800" cy="304800"/>
          </a:xfrm>
          <a:prstGeom prst="rect">
            <a:avLst/>
          </a:prstGeom>
          <a:noFill/>
        </p:spPr>
      </p:pic>
      <p:sp>
        <p:nvSpPr>
          <p:cNvPr id="110" name="TextBox 109"/>
          <p:cNvSpPr txBox="1"/>
          <p:nvPr/>
        </p:nvSpPr>
        <p:spPr bwMode="auto">
          <a:xfrm>
            <a:off x="5372468" y="6122726"/>
            <a:ext cx="607859" cy="22390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authors</a:t>
            </a:r>
          </a:p>
        </p:txBody>
      </p:sp>
      <p:pic>
        <p:nvPicPr>
          <p:cNvPr id="111" name="Picture 5" descr="C:\_rct\_epfpublish\portfolio120529\images\roledes_lg_dgm3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7619" y="6082279"/>
            <a:ext cx="304800" cy="304800"/>
          </a:xfrm>
          <a:prstGeom prst="rect">
            <a:avLst/>
          </a:prstGeom>
          <a:noFill/>
        </p:spPr>
      </p:pic>
      <p:sp>
        <p:nvSpPr>
          <p:cNvPr id="113" name="Rectangle 112"/>
          <p:cNvSpPr/>
          <p:nvPr/>
        </p:nvSpPr>
        <p:spPr bwMode="auto">
          <a:xfrm>
            <a:off x="4953000" y="6078707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682750" y="6081882"/>
            <a:ext cx="2355850" cy="304800"/>
          </a:xfrm>
          <a:prstGeom prst="rect">
            <a:avLst/>
          </a:prstGeom>
          <a:noFill/>
          <a:ln w="3175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1711325" y="6062832"/>
            <a:ext cx="2319866" cy="3554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  <a:spcBef>
                <a:spcPts val="1200"/>
              </a:spcBef>
            </a:pP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EPF: Eclipse Process Framework tool</a:t>
            </a:r>
            <a:b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</a:br>
            <a:r>
              <a:rPr lang="en-US" sz="900" b="1" dirty="0" smtClean="0">
                <a:solidFill>
                  <a:srgbClr val="6C6F70">
                    <a:lumMod val="50000"/>
                  </a:srgbClr>
                </a:solidFill>
              </a:rPr>
              <a:t>RMC: Rational Method Composer tool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3810000"/>
            <a:ext cx="1077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TextBox 39"/>
          <p:cNvSpPr txBox="1">
            <a:spLocks noChangeArrowheads="1"/>
          </p:cNvSpPr>
          <p:nvPr/>
        </p:nvSpPr>
        <p:spPr bwMode="auto">
          <a:xfrm>
            <a:off x="5016500" y="3624432"/>
            <a:ext cx="229421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</a:rPr>
              <a:t>XML (</a:t>
            </a:r>
            <a:r>
              <a:rPr lang="en-US" sz="900" kern="0" dirty="0" err="1" smtClean="0">
                <a:solidFill>
                  <a:sysClr val="windowText" lastClr="000000"/>
                </a:solidFill>
              </a:rPr>
              <a:t>MindMaps</a:t>
            </a:r>
            <a:r>
              <a:rPr lang="en-US" sz="900" kern="0" dirty="0" smtClean="0">
                <a:solidFill>
                  <a:sysClr val="windowText" lastClr="000000"/>
                </a:solidFill>
              </a:rPr>
              <a:t>), Excel, CSV, JPEG, etc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0" y="4542718"/>
            <a:ext cx="1049626" cy="77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Rectangle 41"/>
          <p:cNvSpPr>
            <a:spLocks noChangeArrowheads="1"/>
          </p:cNvSpPr>
          <p:nvPr/>
        </p:nvSpPr>
        <p:spPr bwMode="auto">
          <a:xfrm>
            <a:off x="5138953" y="4051756"/>
            <a:ext cx="1392941" cy="430887"/>
          </a:xfrm>
          <a:prstGeom prst="rect">
            <a:avLst/>
          </a:prstGeom>
          <a:solidFill>
            <a:srgbClr val="FFFFC7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Programmatic</a:t>
            </a:r>
          </a:p>
          <a:p>
            <a:pPr>
              <a:defRPr/>
            </a:pPr>
            <a:r>
              <a:rPr lang="en-US" sz="1100" b="1" kern="0" dirty="0" smtClean="0">
                <a:solidFill>
                  <a:sysClr val="windowText" lastClr="000000"/>
                </a:solidFill>
              </a:rPr>
              <a:t>Access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750476" y="829555"/>
            <a:ext cx="6327259" cy="2553577"/>
          </a:xfrm>
          <a:prstGeom prst="rect">
            <a:avLst/>
          </a:prstGeom>
          <a:noFill/>
          <a:ln w="57150" cap="rnd">
            <a:solidFill>
              <a:srgbClr val="C00000"/>
            </a:solidFill>
            <a:prstDash val="solid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187909"/>
              <a:satOff val="-56251"/>
              <a:lumOff val="29711"/>
              <a:alphaOff val="0"/>
            </a:schemeClr>
          </a:fillRef>
          <a:effectRef idx="0">
            <a:schemeClr val="accent3">
              <a:shade val="80000"/>
              <a:hueOff val="187909"/>
              <a:satOff val="-56251"/>
              <a:lumOff val="29711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702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sys-Internal-Template_Standard">
  <a:themeElements>
    <a:clrScheme name="Unisys">
      <a:dk1>
        <a:sysClr val="windowText" lastClr="000000"/>
      </a:dk1>
      <a:lt1>
        <a:srgbClr val="FFFFFF"/>
      </a:lt1>
      <a:dk2>
        <a:srgbClr val="6C6F70"/>
      </a:dk2>
      <a:lt2>
        <a:srgbClr val="ABA196"/>
      </a:lt2>
      <a:accent1>
        <a:srgbClr val="D31145"/>
      </a:accent1>
      <a:accent2>
        <a:srgbClr val="EA7125"/>
      </a:accent2>
      <a:accent3>
        <a:srgbClr val="008C99"/>
      </a:accent3>
      <a:accent4>
        <a:srgbClr val="4B0162"/>
      </a:accent4>
      <a:accent5>
        <a:srgbClr val="73268C"/>
      </a:accent5>
      <a:accent6>
        <a:srgbClr val="479C45"/>
      </a:accent6>
      <a:hlink>
        <a:srgbClr val="008C99"/>
      </a:hlink>
      <a:folHlink>
        <a:srgbClr val="4B016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7150" cap="rnd">
          <a:solidFill>
            <a:schemeClr val="accent1"/>
          </a:solidFill>
          <a:prstDash val="solid"/>
        </a:ln>
      </a:spPr>
      <a:bodyPr rtlCol="0" anchor="ctr"/>
      <a:lstStyle>
        <a:defPPr algn="ctr" fontAlgn="base">
          <a:lnSpc>
            <a:spcPct val="90000"/>
          </a:lnSpc>
          <a:spcBef>
            <a:spcPct val="50000"/>
          </a:spcBef>
          <a:spcAft>
            <a:spcPct val="0"/>
          </a:spcAft>
          <a:defRPr>
            <a:solidFill>
              <a:srgbClr val="FFFFFF"/>
            </a:solidFill>
          </a:defRPr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3">
            <a:shade val="80000"/>
            <a:hueOff val="187909"/>
            <a:satOff val="-56251"/>
            <a:lumOff val="29711"/>
            <a:alphaOff val="0"/>
          </a:schemeClr>
        </a:fillRef>
        <a:effectRef idx="0">
          <a:schemeClr val="accent3">
            <a:shade val="80000"/>
            <a:hueOff val="187909"/>
            <a:satOff val="-56251"/>
            <a:lumOff val="29711"/>
            <a:alphaOff val="0"/>
          </a:schemeClr>
        </a:effectRef>
        <a:fontRef idx="minor">
          <a:schemeClr val="lt1"/>
        </a:fontRef>
      </a:style>
    </a:spDef>
    <a:lnDef>
      <a:spPr bwMode="auto">
        <a:solidFill>
          <a:schemeClr val="accent2"/>
        </a:solidFill>
        <a:ln w="1905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>
        <a:spAutoFit/>
      </a:bodyPr>
      <a:lstStyle>
        <a:defPPr>
          <a:lnSpc>
            <a:spcPct val="95000"/>
          </a:lnSpc>
          <a:spcBef>
            <a:spcPts val="1200"/>
          </a:spcBef>
          <a:defRPr b="1" dirty="0" smtClean="0">
            <a:solidFill>
              <a:schemeClr val="tx2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36E35B176DF4D8C9E2F201D491111" ma:contentTypeVersion="6" ma:contentTypeDescription="Create a new document." ma:contentTypeScope="" ma:versionID="473913871fd016fa06b3a1c8a35b7098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86a28fafe5915cae2a78c009e91e23ab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0C1C50-C2FB-4E9E-BBA3-4460C0AD28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1AB48E-27D5-4A43-8942-985D28369B13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sharepoint/v4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775E921-5979-48B3-A5DF-B00F569003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6818</TotalTime>
  <Words>1093</Words>
  <Application>Microsoft Office PowerPoint</Application>
  <PresentationFormat>On-screen Show (4:3)</PresentationFormat>
  <Paragraphs>406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Unisys-Internal-Template_Standard</vt:lpstr>
      <vt:lpstr>Eclipse Process Framework Plugin example: documents &amp; maps generation</vt:lpstr>
      <vt:lpstr>Bodies of Knowledge at Unisys The case for EPF/RMC</vt:lpstr>
      <vt:lpstr>The EPF Composer Approach</vt:lpstr>
      <vt:lpstr>Define, Communicate, Deploy, Enact, Improve</vt:lpstr>
      <vt:lpstr>Unisys GMS Portfolio Solutions (GPS) Content Development and Management System</vt:lpstr>
      <vt:lpstr>Body of Knowledge Content Examples</vt:lpstr>
      <vt:lpstr>Portfolio Model Content Management Big picture</vt:lpstr>
      <vt:lpstr>Portfolio Model Content Management Big picture</vt:lpstr>
      <vt:lpstr>Portfolio Model Content Management Big picture</vt:lpstr>
      <vt:lpstr>Portfolio Model Content Management Big picture</vt:lpstr>
      <vt:lpstr>Portfolio Model Content Management Big picture</vt:lpstr>
      <vt:lpstr>Body of Knowledge Content Very simple questions</vt:lpstr>
      <vt:lpstr>Communicate the content in various forms &amp; shapes Documents</vt:lpstr>
      <vt:lpstr>Communicate the content in various forms &amp; shapes Maps</vt:lpstr>
      <vt:lpstr>Communicate the content in various forms &amp; shapes Diagrams</vt:lpstr>
      <vt:lpstr>Communicate the content in various forms &amp; shapes Documents, Mind Maps, Diagrams</vt:lpstr>
      <vt:lpstr>Communicate the content in various forms &amp; shapes Documents, Mind Maps, Diagrams</vt:lpstr>
      <vt:lpstr>Communicate the content in various forms &amp; shapes Documents, Mind Maps, Diagrams</vt:lpstr>
      <vt:lpstr>Other implementations Export, Import</vt:lpstr>
      <vt:lpstr>Eclipse Process Framework </vt:lpstr>
    </vt:vector>
  </TitlesOfParts>
  <Company>Unisys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GPMS - Model Content Management</dc:title>
  <dc:creator>houlahb</dc:creator>
  <cp:lastModifiedBy>Coquerr</cp:lastModifiedBy>
  <cp:revision>49</cp:revision>
  <dcterms:created xsi:type="dcterms:W3CDTF">2012-06-18T18:16:55Z</dcterms:created>
  <dcterms:modified xsi:type="dcterms:W3CDTF">2013-11-14T17:08:51Z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0x01010066536E35B176DF4D8C9E2F201D491111</vt:lpwstr>
  </property>
</Properties>
</file>