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9" r:id="rId3"/>
    <p:sldId id="270" r:id="rId4"/>
    <p:sldId id="271" r:id="rId5"/>
    <p:sldId id="273" r:id="rId6"/>
    <p:sldId id="272" r:id="rId7"/>
    <p:sldId id="274" r:id="rId8"/>
    <p:sldId id="275" r:id="rId9"/>
    <p:sldId id="278" r:id="rId10"/>
    <p:sldId id="276" r:id="rId11"/>
    <p:sldId id="279" r:id="rId12"/>
    <p:sldId id="277" r:id="rId13"/>
  </p:sldIdLst>
  <p:sldSz cx="9144000" cy="6858000" type="screen4x3"/>
  <p:notesSz cx="6400800" cy="86868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0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9" d="100"/>
          <a:sy n="119" d="100"/>
        </p:scale>
        <p:origin x="-3192" y="-104"/>
      </p:cViewPr>
      <p:guideLst>
        <p:guide orient="horz" pos="2736"/>
        <p:guide pos="201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773363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210" tIns="43105" rIns="86210" bIns="43105" numCol="1" anchor="t" anchorCtr="0" compatLnSpc="1">
            <a:prstTxWarp prst="textNoShape">
              <a:avLst/>
            </a:prstTxWarp>
          </a:bodyPr>
          <a:lstStyle>
            <a:lvl1pPr defTabSz="862013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627438" y="0"/>
            <a:ext cx="2773362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210" tIns="43105" rIns="86210" bIns="43105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251825"/>
            <a:ext cx="2773363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210" tIns="43105" rIns="86210" bIns="43105" numCol="1" anchor="b" anchorCtr="0" compatLnSpc="1">
            <a:prstTxWarp prst="textNoShape">
              <a:avLst/>
            </a:prstTxWarp>
          </a:bodyPr>
          <a:lstStyle>
            <a:lvl1pPr defTabSz="862013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627438" y="8251825"/>
            <a:ext cx="2773362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210" tIns="43105" rIns="86210" bIns="43105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pPr>
              <a:defRPr/>
            </a:pPr>
            <a:fld id="{4E90F1FE-2103-4D3A-90E9-8F9DD589A4A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773363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210" tIns="43105" rIns="86210" bIns="43105" numCol="1" anchor="t" anchorCtr="0" compatLnSpc="1">
            <a:prstTxWarp prst="textNoShape">
              <a:avLst/>
            </a:prstTxWarp>
          </a:bodyPr>
          <a:lstStyle>
            <a:lvl1pPr defTabSz="862013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627438" y="0"/>
            <a:ext cx="2773362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210" tIns="43105" rIns="86210" bIns="43105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8700" y="650875"/>
            <a:ext cx="4343400" cy="3257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54075" y="4125913"/>
            <a:ext cx="4692650" cy="391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210" tIns="43105" rIns="86210" bIns="431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251825"/>
            <a:ext cx="2773363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210" tIns="43105" rIns="86210" bIns="43105" numCol="1" anchor="b" anchorCtr="0" compatLnSpc="1">
            <a:prstTxWarp prst="textNoShape">
              <a:avLst/>
            </a:prstTxWarp>
          </a:bodyPr>
          <a:lstStyle>
            <a:lvl1pPr defTabSz="862013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627438" y="8251825"/>
            <a:ext cx="2773362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210" tIns="43105" rIns="86210" bIns="43105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pPr>
              <a:defRPr/>
            </a:pPr>
            <a:fld id="{19E9783E-9A16-4E0C-928D-44815404A19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Daten\Sonstiges\eclipse_pos_logo_fc_lg.jpg"/>
          <p:cNvPicPr>
            <a:picLocks noChangeAspect="1" noChangeArrowheads="1"/>
          </p:cNvPicPr>
          <p:nvPr userDrawn="1"/>
        </p:nvPicPr>
        <p:blipFill>
          <a:blip r:embed="rId2"/>
          <a:srcRect t="27332" b="23862"/>
          <a:stretch>
            <a:fillRect/>
          </a:stretch>
        </p:blipFill>
        <p:spPr bwMode="auto">
          <a:xfrm>
            <a:off x="71438" y="71438"/>
            <a:ext cx="2143125" cy="104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light4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28650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9"/>
          <p:cNvSpPr>
            <a:spLocks noChangeArrowheads="1"/>
          </p:cNvSpPr>
          <p:nvPr userDrawn="1"/>
        </p:nvSpPr>
        <p:spPr bwMode="black">
          <a:xfrm>
            <a:off x="857224" y="6456363"/>
            <a:ext cx="5929354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300" dirty="0">
                <a:cs typeface="Arial" charset="0"/>
              </a:rPr>
              <a:t>© 2009 by Martin </a:t>
            </a:r>
            <a:r>
              <a:rPr lang="en-US" sz="1300" dirty="0" err="1">
                <a:cs typeface="Arial" charset="0"/>
              </a:rPr>
              <a:t>Lippert</a:t>
            </a:r>
            <a:r>
              <a:rPr lang="en-US" sz="1300" dirty="0">
                <a:cs typeface="Arial" charset="0"/>
              </a:rPr>
              <a:t>; made available under the EPL </a:t>
            </a:r>
            <a:r>
              <a:rPr lang="en-US" sz="1300" dirty="0" smtClean="0">
                <a:cs typeface="Arial" charset="0"/>
              </a:rPr>
              <a:t>v1.0</a:t>
            </a:r>
            <a:endParaRPr lang="en-US" sz="1300" dirty="0">
              <a:cs typeface="Arial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6883400" y="241300"/>
            <a:ext cx="2133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0"/>
              </a:spcBef>
              <a:defRPr sz="14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10"/>
          <p:cNvSpPr txBox="1">
            <a:spLocks noChangeArrowheads="1"/>
          </p:cNvSpPr>
          <p:nvPr userDrawn="1"/>
        </p:nvSpPr>
        <p:spPr bwMode="black">
          <a:xfrm>
            <a:off x="152400" y="6465911"/>
            <a:ext cx="1006475" cy="320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000" b="0"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78C3C03-8BB6-4336-AB58-879E419AE40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80" charset="-128"/>
                <a:cs typeface="+mj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80" charset="-128"/>
              <a:cs typeface="+mj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52400" y="6465911"/>
            <a:ext cx="1006475" cy="3206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41658-258A-4B63-A311-57C7204DD8F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1066800"/>
            <a:ext cx="1943100" cy="50292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1066800"/>
            <a:ext cx="5676900" cy="50292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52400" y="6465911"/>
            <a:ext cx="1006475" cy="3206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93AD9-4392-4C02-8D95-6002158F0AC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52400" y="6465911"/>
            <a:ext cx="1006475" cy="3206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64EAA-6F5B-4401-91D0-FF9E4B654E2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52400" y="6465911"/>
            <a:ext cx="1006475" cy="3206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00762-487A-4FB0-95FF-CBB8CFA96D8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52400" y="6465911"/>
            <a:ext cx="1006475" cy="3206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1A444-9B22-4833-BB39-D2CE7C199F7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52400" y="6465911"/>
            <a:ext cx="1006475" cy="3206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6B925-508B-4B79-B5BE-41CE453C8639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52400" y="6465911"/>
            <a:ext cx="1006475" cy="3206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70207-A7DC-477D-A158-281A514B131D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52400" y="6465911"/>
            <a:ext cx="1006475" cy="3206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E231C-48BE-47ED-8229-5796FFC663E8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52400" y="6465911"/>
            <a:ext cx="1006475" cy="3206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F1182-96CF-4F75-B43B-BB4D91A1A95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52400" y="6465911"/>
            <a:ext cx="1006475" cy="3206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14C62-27B5-4158-AB23-50C21E6315B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C:\Daten\Sonstiges\eclipse_pos_logo_fc_lg.jpg"/>
          <p:cNvPicPr>
            <a:picLocks noChangeAspect="1" noChangeArrowheads="1"/>
          </p:cNvPicPr>
          <p:nvPr userDrawn="1"/>
        </p:nvPicPr>
        <p:blipFill>
          <a:blip r:embed="rId13"/>
          <a:srcRect t="27332" b="23862"/>
          <a:stretch>
            <a:fillRect/>
          </a:stretch>
        </p:blipFill>
        <p:spPr bwMode="auto">
          <a:xfrm>
            <a:off x="71438" y="71438"/>
            <a:ext cx="2143125" cy="104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8" descr="light4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28650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0668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black">
          <a:xfrm>
            <a:off x="1447800" y="6475413"/>
            <a:ext cx="76962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cs typeface="Arial" charset="0"/>
              </a:rPr>
              <a:t>Equinox </a:t>
            </a:r>
            <a:r>
              <a:rPr lang="en-US" sz="1000" dirty="0">
                <a:cs typeface="Arial" charset="0"/>
              </a:rPr>
              <a:t>Aspects </a:t>
            </a:r>
            <a:r>
              <a:rPr lang="en-US" sz="1000" dirty="0" smtClean="0">
                <a:cs typeface="Arial" charset="0"/>
              </a:rPr>
              <a:t>– Graduation Review </a:t>
            </a:r>
            <a:r>
              <a:rPr lang="en-US" sz="1000" dirty="0">
                <a:cs typeface="Arial" charset="0"/>
              </a:rPr>
              <a:t>|  © 2009 Martin </a:t>
            </a:r>
            <a:r>
              <a:rPr lang="en-US" sz="1000" dirty="0" err="1">
                <a:cs typeface="Arial" charset="0"/>
              </a:rPr>
              <a:t>Lippert</a:t>
            </a:r>
            <a:r>
              <a:rPr lang="en-US" sz="1000" dirty="0">
                <a:cs typeface="Arial" charset="0"/>
              </a:rPr>
              <a:t>; made available under the EPL v1.0</a:t>
            </a:r>
          </a:p>
        </p:txBody>
      </p:sp>
      <p:sp>
        <p:nvSpPr>
          <p:cNvPr id="8" name="Rectangle 10"/>
          <p:cNvSpPr txBox="1">
            <a:spLocks noChangeArrowheads="1"/>
          </p:cNvSpPr>
          <p:nvPr userDrawn="1"/>
        </p:nvSpPr>
        <p:spPr bwMode="black">
          <a:xfrm>
            <a:off x="152400" y="6465911"/>
            <a:ext cx="1006475" cy="320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000" b="0"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78C3C03-8BB6-4336-AB58-879E419AE402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80" charset="-128"/>
                <a:cs typeface="+mj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80" charset="-128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2F267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2F267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2F267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2F267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2F267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2F267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2F267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2F267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2F2672"/>
          </a:solidFill>
          <a:latin typeface="Arial" charset="0"/>
          <a:cs typeface="Arial" charset="0"/>
        </a:defRPr>
      </a:lvl9pPr>
    </p:titleStyle>
    <p:bodyStyle>
      <a:lvl1pPr marL="173038" indent="-173038" algn="l" rtl="0" eaLnBrk="0" fontAlgn="base" hangingPunct="0">
        <a:spcBef>
          <a:spcPct val="20000"/>
        </a:spcBef>
        <a:spcAft>
          <a:spcPct val="0"/>
        </a:spcAft>
        <a:buChar char="•"/>
        <a:tabLst>
          <a:tab pos="404813" algn="l"/>
        </a:tabLs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27063" indent="-227013" algn="l" rtl="0" eaLnBrk="0" fontAlgn="base" hangingPunct="0">
        <a:spcBef>
          <a:spcPct val="20000"/>
        </a:spcBef>
        <a:spcAft>
          <a:spcPct val="0"/>
        </a:spcAft>
        <a:buFont typeface="Wingdings" pitchFamily="80" charset="2"/>
        <a:buChar char="w"/>
        <a:tabLst>
          <a:tab pos="404813" algn="l"/>
        </a:tabLst>
        <a:defRPr sz="2000">
          <a:solidFill>
            <a:schemeClr val="tx1"/>
          </a:solidFill>
          <a:latin typeface="+mn-lt"/>
          <a:ea typeface="+mn-ea"/>
        </a:defRPr>
      </a:lvl2pPr>
      <a:lvl3pPr marL="973138" indent="-173038" algn="l" rtl="0" eaLnBrk="0" fontAlgn="base" hangingPunct="0">
        <a:spcBef>
          <a:spcPct val="20000"/>
        </a:spcBef>
        <a:spcAft>
          <a:spcPct val="0"/>
        </a:spcAft>
        <a:buFont typeface="Wingdings" pitchFamily="80" charset="2"/>
        <a:buChar char="§"/>
        <a:tabLst>
          <a:tab pos="404813" algn="l"/>
        </a:tabLst>
        <a:defRPr>
          <a:solidFill>
            <a:schemeClr val="tx1"/>
          </a:solidFill>
          <a:latin typeface="+mn-lt"/>
          <a:ea typeface="+mn-ea"/>
        </a:defRPr>
      </a:lvl3pPr>
      <a:lvl4pPr marL="1311275" indent="-223838" algn="l" rtl="0" eaLnBrk="0" fontAlgn="base" hangingPunct="0">
        <a:spcBef>
          <a:spcPct val="20000"/>
        </a:spcBef>
        <a:spcAft>
          <a:spcPct val="0"/>
        </a:spcAft>
        <a:buFont typeface="Wingdings" pitchFamily="80" charset="2"/>
        <a:buChar char=""/>
        <a:tabLst>
          <a:tab pos="404813" algn="l"/>
        </a:tabLst>
        <a:defRPr sz="1600">
          <a:solidFill>
            <a:schemeClr val="tx1"/>
          </a:solidFill>
          <a:latin typeface="+mn-lt"/>
          <a:ea typeface="+mn-ea"/>
        </a:defRPr>
      </a:lvl4pPr>
      <a:lvl5pPr marL="1716088" indent="-231775" algn="l" rtl="0" eaLnBrk="0" fontAlgn="base" hangingPunct="0">
        <a:spcBef>
          <a:spcPct val="20000"/>
        </a:spcBef>
        <a:spcAft>
          <a:spcPct val="0"/>
        </a:spcAft>
        <a:buFont typeface="Wingdings" pitchFamily="80" charset="2"/>
        <a:buChar char=""/>
        <a:tabLst>
          <a:tab pos="404813" algn="l"/>
        </a:tabLst>
        <a:defRPr sz="1600">
          <a:solidFill>
            <a:schemeClr val="tx1"/>
          </a:solidFill>
          <a:latin typeface="+mn-lt"/>
          <a:ea typeface="+mn-ea"/>
        </a:defRPr>
      </a:lvl5pPr>
      <a:lvl6pPr marL="2173288" indent="-231775" algn="l" rtl="0" fontAlgn="base">
        <a:spcBef>
          <a:spcPct val="20000"/>
        </a:spcBef>
        <a:spcAft>
          <a:spcPct val="0"/>
        </a:spcAft>
        <a:buFont typeface="Wingdings" pitchFamily="80" charset="2"/>
        <a:buChar char=""/>
        <a:tabLst>
          <a:tab pos="404813" algn="l"/>
        </a:tabLst>
        <a:defRPr sz="1600">
          <a:solidFill>
            <a:schemeClr val="tx1"/>
          </a:solidFill>
          <a:latin typeface="+mn-lt"/>
          <a:ea typeface="+mn-ea"/>
        </a:defRPr>
      </a:lvl6pPr>
      <a:lvl7pPr marL="2630488" indent="-231775" algn="l" rtl="0" fontAlgn="base">
        <a:spcBef>
          <a:spcPct val="20000"/>
        </a:spcBef>
        <a:spcAft>
          <a:spcPct val="0"/>
        </a:spcAft>
        <a:buFont typeface="Wingdings" pitchFamily="80" charset="2"/>
        <a:buChar char=""/>
        <a:tabLst>
          <a:tab pos="404813" algn="l"/>
        </a:tabLst>
        <a:defRPr sz="1600">
          <a:solidFill>
            <a:schemeClr val="tx1"/>
          </a:solidFill>
          <a:latin typeface="+mn-lt"/>
          <a:ea typeface="+mn-ea"/>
        </a:defRPr>
      </a:lvl7pPr>
      <a:lvl8pPr marL="3087688" indent="-231775" algn="l" rtl="0" fontAlgn="base">
        <a:spcBef>
          <a:spcPct val="20000"/>
        </a:spcBef>
        <a:spcAft>
          <a:spcPct val="0"/>
        </a:spcAft>
        <a:buFont typeface="Wingdings" pitchFamily="80" charset="2"/>
        <a:buChar char=""/>
        <a:tabLst>
          <a:tab pos="404813" algn="l"/>
        </a:tabLst>
        <a:defRPr sz="1600">
          <a:solidFill>
            <a:schemeClr val="tx1"/>
          </a:solidFill>
          <a:latin typeface="+mn-lt"/>
          <a:ea typeface="+mn-ea"/>
        </a:defRPr>
      </a:lvl8pPr>
      <a:lvl9pPr marL="3544888" indent="-231775" algn="l" rtl="0" fontAlgn="base">
        <a:spcBef>
          <a:spcPct val="20000"/>
        </a:spcBef>
        <a:spcAft>
          <a:spcPct val="0"/>
        </a:spcAft>
        <a:buFont typeface="Wingdings" pitchFamily="80" charset="2"/>
        <a:buChar char=""/>
        <a:tabLst>
          <a:tab pos="404813" algn="l"/>
        </a:tabLst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lipse.org/equinox/incubator/aspects/documents/EquinoxAspectsGraduationIPlog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dev.eclipse.org/mhonarc/lists/equinox-dev/maillist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iki.eclipse.org/Equinox_Aspects_Plan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0113" y="1600200"/>
            <a:ext cx="7558087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Equinox Aspects – Graduation Review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1750" y="3429000"/>
            <a:ext cx="5929313" cy="2160588"/>
          </a:xfrm>
        </p:spPr>
        <p:txBody>
          <a:bodyPr/>
          <a:lstStyle/>
          <a:p>
            <a:pPr algn="l" eaLnBrk="1" hangingPunct="1"/>
            <a:r>
              <a:rPr lang="en-US" smtClean="0"/>
              <a:t>Martin Lippert (akquinet it-agile GmbH)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IP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developer understands and adheres to the Eclipse Development Process, committer responsibilities and due diligence rules, as well as the Eclipse IP Policy.</a:t>
            </a:r>
          </a:p>
          <a:p>
            <a:r>
              <a:rPr lang="en-US" dirty="0" smtClean="0"/>
              <a:t>All contributions are marked with the keyword “contributed” in </a:t>
            </a:r>
            <a:r>
              <a:rPr lang="en-US" dirty="0" err="1" smtClean="0"/>
              <a:t>bugzilla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IP Log for graduation: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http://www.eclipse.org/equinox/incubator/aspects/documents/EquinoxAspectsGraduationIPlog.html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Communication Channel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The </a:t>
            </a:r>
            <a:r>
              <a:rPr lang="de-DE" dirty="0" err="1" smtClean="0"/>
              <a:t>communication</a:t>
            </a:r>
            <a:r>
              <a:rPr lang="de-DE" dirty="0" smtClean="0"/>
              <a:t> </a:t>
            </a:r>
            <a:r>
              <a:rPr lang="de-DE" dirty="0" err="1" smtClean="0"/>
              <a:t>channel</a:t>
            </a:r>
            <a:r>
              <a:rPr lang="de-DE" dirty="0" smtClean="0"/>
              <a:t> </a:t>
            </a:r>
            <a:r>
              <a:rPr lang="de-DE" dirty="0" err="1" smtClean="0"/>
              <a:t>used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equinox-dev</a:t>
            </a:r>
            <a:r>
              <a:rPr lang="de-DE" dirty="0" smtClean="0"/>
              <a:t> </a:t>
            </a:r>
            <a:r>
              <a:rPr lang="de-DE" dirty="0" err="1" smtClean="0"/>
              <a:t>mailing</a:t>
            </a:r>
            <a:r>
              <a:rPr lang="de-DE" dirty="0" smtClean="0"/>
              <a:t> </a:t>
            </a:r>
            <a:r>
              <a:rPr lang="de-DE" dirty="0" err="1" smtClean="0"/>
              <a:t>list</a:t>
            </a:r>
            <a:r>
              <a:rPr lang="de-DE" dirty="0" smtClean="0"/>
              <a:t>: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>
                <a:hlinkClick r:id="rId2"/>
              </a:rPr>
              <a:t>http://</a:t>
            </a:r>
            <a:r>
              <a:rPr lang="de-DE" dirty="0" smtClean="0">
                <a:hlinkClick r:id="rId2"/>
              </a:rPr>
              <a:t>dev.eclipse.org/mhonarc/lists/equinox-dev/maillist.html</a:t>
            </a:r>
            <a:endParaRPr lang="de-DE" dirty="0" smtClean="0"/>
          </a:p>
          <a:p>
            <a:endParaRPr lang="de-DE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Future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Galileo timeframe:</a:t>
            </a:r>
          </a:p>
          <a:p>
            <a:pPr lvl="1"/>
            <a:r>
              <a:rPr lang="en-US" dirty="0" smtClean="0"/>
              <a:t>Deliver first release of Equinox Aspects bundles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Post-Galileo timeframe:</a:t>
            </a:r>
          </a:p>
          <a:p>
            <a:pPr lvl="1"/>
            <a:r>
              <a:rPr lang="en-US" dirty="0" smtClean="0"/>
              <a:t>More IDE support (refactoring, integration with AJDT)</a:t>
            </a:r>
          </a:p>
          <a:p>
            <a:pPr lvl="1"/>
            <a:r>
              <a:rPr lang="en-US" dirty="0" smtClean="0"/>
              <a:t>More documentation and examples</a:t>
            </a:r>
          </a:p>
          <a:p>
            <a:pPr lvl="1"/>
            <a:r>
              <a:rPr lang="en-US" dirty="0" smtClean="0"/>
              <a:t>Ease of use</a:t>
            </a:r>
          </a:p>
          <a:p>
            <a:pPr lvl="1"/>
            <a:r>
              <a:rPr lang="en-US" dirty="0" smtClean="0"/>
              <a:t>Different weavers for different clients</a:t>
            </a:r>
          </a:p>
          <a:p>
            <a:pPr lvl="2"/>
            <a:r>
              <a:rPr lang="en-US" dirty="0" smtClean="0"/>
              <a:t>e.g. Spring-LTW, </a:t>
            </a:r>
            <a:r>
              <a:rPr lang="en-US" dirty="0" err="1" smtClean="0"/>
              <a:t>EclipseLink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</a:p>
        </p:txBody>
      </p:sp>
      <p:sp>
        <p:nvSpPr>
          <p:cNvPr id="4099" name="Inhaltsplatzhalter 2"/>
          <p:cNvSpPr>
            <a:spLocks noGrp="1"/>
          </p:cNvSpPr>
          <p:nvPr>
            <p:ph idx="1"/>
          </p:nvPr>
        </p:nvSpPr>
        <p:spPr>
          <a:xfrm>
            <a:off x="785813" y="1714500"/>
            <a:ext cx="7286649" cy="4343400"/>
          </a:xfrm>
        </p:spPr>
        <p:txBody>
          <a:bodyPr/>
          <a:lstStyle/>
          <a:p>
            <a:r>
              <a:rPr lang="en-US" dirty="0" smtClean="0"/>
              <a:t>Equinox Aspects Overview</a:t>
            </a:r>
          </a:p>
          <a:p>
            <a:r>
              <a:rPr lang="en-US" dirty="0" smtClean="0"/>
              <a:t>What is graduated and where</a:t>
            </a:r>
          </a:p>
          <a:p>
            <a:r>
              <a:rPr lang="en-US" dirty="0" smtClean="0"/>
              <a:t>Clients</a:t>
            </a:r>
          </a:p>
          <a:p>
            <a:r>
              <a:rPr lang="en-US" dirty="0" smtClean="0"/>
              <a:t>Community</a:t>
            </a:r>
          </a:p>
          <a:p>
            <a:r>
              <a:rPr lang="en-US" dirty="0" smtClean="0"/>
              <a:t>Open-Source Operations</a:t>
            </a:r>
          </a:p>
          <a:p>
            <a:r>
              <a:rPr lang="en-US" dirty="0" smtClean="0"/>
              <a:t>API</a:t>
            </a:r>
          </a:p>
          <a:p>
            <a:r>
              <a:rPr lang="en-US" dirty="0" smtClean="0"/>
              <a:t>IP</a:t>
            </a:r>
          </a:p>
          <a:p>
            <a:r>
              <a:rPr lang="en-US" dirty="0" smtClean="0"/>
              <a:t>Future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Equinox Aspects Overview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Equinox Aspects is an addition to the Equinox </a:t>
            </a:r>
            <a:r>
              <a:rPr lang="en-US" dirty="0" err="1" smtClean="0"/>
              <a:t>OSGi</a:t>
            </a:r>
            <a:r>
              <a:rPr lang="en-US" dirty="0" smtClean="0"/>
              <a:t> runtime that allows people to use Aspect-Oriented Programming using </a:t>
            </a:r>
            <a:r>
              <a:rPr lang="en-US" dirty="0" err="1" smtClean="0"/>
              <a:t>AspectJ</a:t>
            </a:r>
            <a:r>
              <a:rPr lang="en-US" dirty="0" smtClean="0"/>
              <a:t> and AJDT together with </a:t>
            </a:r>
            <a:r>
              <a:rPr lang="en-US" dirty="0" err="1" smtClean="0"/>
              <a:t>OSGi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It includes</a:t>
            </a:r>
          </a:p>
          <a:p>
            <a:pPr lvl="1"/>
            <a:r>
              <a:rPr lang="en-US" dirty="0" smtClean="0"/>
              <a:t>a base framework hook to allow </a:t>
            </a:r>
            <a:r>
              <a:rPr lang="en-US" dirty="0" err="1" smtClean="0"/>
              <a:t>bytecode</a:t>
            </a:r>
            <a:r>
              <a:rPr lang="en-US" dirty="0" smtClean="0"/>
              <a:t> weaving at </a:t>
            </a:r>
            <a:r>
              <a:rPr lang="en-US" dirty="0" err="1" smtClean="0"/>
              <a:t>classloading</a:t>
            </a:r>
            <a:r>
              <a:rPr lang="en-US" dirty="0" smtClean="0"/>
              <a:t> time and caching for those weavings.</a:t>
            </a:r>
          </a:p>
          <a:p>
            <a:pPr lvl="1"/>
            <a:r>
              <a:rPr lang="en-US" dirty="0" smtClean="0"/>
              <a:t>A weaving implementation for </a:t>
            </a:r>
            <a:r>
              <a:rPr lang="en-US" dirty="0" err="1" smtClean="0"/>
              <a:t>AspectJ</a:t>
            </a:r>
            <a:r>
              <a:rPr lang="en-US" dirty="0" smtClean="0"/>
              <a:t> aspects</a:t>
            </a:r>
          </a:p>
          <a:p>
            <a:pPr lvl="1"/>
            <a:r>
              <a:rPr lang="en-US" dirty="0" smtClean="0"/>
              <a:t>A caching implementation for general JVMs</a:t>
            </a:r>
          </a:p>
          <a:p>
            <a:pPr lvl="1"/>
            <a:r>
              <a:rPr lang="en-US" dirty="0" smtClean="0"/>
              <a:t>A special caching implementation for IBM J9 VMs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graduated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primary framework hook</a:t>
            </a:r>
          </a:p>
          <a:p>
            <a:pPr lvl="1"/>
            <a:r>
              <a:rPr lang="en-US" dirty="0" err="1" smtClean="0"/>
              <a:t>org.eclipse.equinox.weaving.hook</a:t>
            </a:r>
            <a:endParaRPr lang="en-US" dirty="0" smtClean="0"/>
          </a:p>
          <a:p>
            <a:r>
              <a:rPr lang="en-US" dirty="0" smtClean="0"/>
              <a:t>The weaver for </a:t>
            </a:r>
            <a:r>
              <a:rPr lang="en-US" dirty="0" err="1" smtClean="0"/>
              <a:t>AspectJ</a:t>
            </a:r>
            <a:endParaRPr lang="en-US" dirty="0" smtClean="0"/>
          </a:p>
          <a:p>
            <a:pPr lvl="1"/>
            <a:r>
              <a:rPr lang="en-US" dirty="0" err="1" smtClean="0"/>
              <a:t>org.eclipse.equinox.weaving.aspectj</a:t>
            </a:r>
            <a:endParaRPr lang="en-US" dirty="0" smtClean="0"/>
          </a:p>
          <a:p>
            <a:r>
              <a:rPr lang="en-US" dirty="0" smtClean="0"/>
              <a:t>The caching for general JVMs</a:t>
            </a:r>
          </a:p>
          <a:p>
            <a:pPr lvl="1"/>
            <a:r>
              <a:rPr lang="en-US" dirty="0" err="1" smtClean="0"/>
              <a:t>org.eclipse.equinox.weaving.caching</a:t>
            </a:r>
            <a:endParaRPr lang="en-US" dirty="0" smtClean="0"/>
          </a:p>
          <a:p>
            <a:r>
              <a:rPr lang="en-US" dirty="0" smtClean="0"/>
              <a:t>The caching for IBM J9 VMs</a:t>
            </a:r>
          </a:p>
          <a:p>
            <a:pPr lvl="1"/>
            <a:r>
              <a:rPr lang="en-US" dirty="0" smtClean="0"/>
              <a:t>org.eclipse.equinox.weaving.caching.j9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graduated, the development will take place in the existing Equinox Bundles component of the Equinox project</a:t>
            </a:r>
          </a:p>
          <a:p>
            <a:endParaRPr lang="en-US" dirty="0" smtClean="0"/>
          </a:p>
          <a:p>
            <a:r>
              <a:rPr lang="en-US" dirty="0" smtClean="0"/>
              <a:t>Equinox Aspects will get its own component in </a:t>
            </a:r>
            <a:r>
              <a:rPr lang="en-US" dirty="0" err="1" smtClean="0"/>
              <a:t>Bugzilla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Clients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Equinox Aspects is already used by the latest releases of AJDT (Eclipse project) and </a:t>
            </a:r>
            <a:r>
              <a:rPr lang="en-US" dirty="0" err="1" smtClean="0"/>
              <a:t>Scala</a:t>
            </a:r>
            <a:r>
              <a:rPr lang="en-US" dirty="0" smtClean="0"/>
              <a:t> IDE for Eclipse.</a:t>
            </a:r>
          </a:p>
          <a:p>
            <a:pPr lvl="1"/>
            <a:r>
              <a:rPr lang="en-US" dirty="0" smtClean="0"/>
              <a:t>To integrate their language features tightly with JDT</a:t>
            </a:r>
          </a:p>
          <a:p>
            <a:r>
              <a:rPr lang="en-US" dirty="0" smtClean="0"/>
              <a:t>Groovy IDE interested in this as well</a:t>
            </a:r>
          </a:p>
          <a:p>
            <a:r>
              <a:rPr lang="en-US" dirty="0" smtClean="0"/>
              <a:t>Allianz Business System</a:t>
            </a:r>
          </a:p>
          <a:p>
            <a:r>
              <a:rPr lang="en-US" dirty="0" smtClean="0"/>
              <a:t>User feedback shows other people already uses Equinox Aspects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Community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size of these components is fairly small</a:t>
            </a:r>
          </a:p>
          <a:p>
            <a:pPr lvl="1"/>
            <a:r>
              <a:rPr lang="en-US" dirty="0" smtClean="0"/>
              <a:t>Since the real aspect weaving is re-used from </a:t>
            </a:r>
            <a:r>
              <a:rPr lang="en-US" dirty="0" err="1" smtClean="0"/>
              <a:t>AspectJ</a:t>
            </a:r>
            <a:endParaRPr lang="en-US" dirty="0" smtClean="0"/>
          </a:p>
          <a:p>
            <a:r>
              <a:rPr lang="en-US" dirty="0" smtClean="0"/>
              <a:t>There is one active committer, one inactive, and one former committer</a:t>
            </a:r>
          </a:p>
          <a:p>
            <a:r>
              <a:rPr lang="en-US" dirty="0" smtClean="0"/>
              <a:t>Many discussions with and contributions from AJDT team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Open Source Operation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Equinox Aspects development has been ongoing in the Equinox Incubator component of the Eclipse Project Incubator.</a:t>
            </a:r>
          </a:p>
          <a:p>
            <a:r>
              <a:rPr lang="en-US" dirty="0" smtClean="0"/>
              <a:t>Communication taken place via:</a:t>
            </a:r>
          </a:p>
          <a:p>
            <a:pPr lvl="1"/>
            <a:r>
              <a:rPr lang="en-US" dirty="0" err="1" smtClean="0"/>
              <a:t>Bugzilla</a:t>
            </a:r>
            <a:r>
              <a:rPr lang="en-US" dirty="0" smtClean="0"/>
              <a:t> ([aspects] prefix)</a:t>
            </a:r>
          </a:p>
          <a:p>
            <a:pPr lvl="1"/>
            <a:r>
              <a:rPr lang="en-US" dirty="0" smtClean="0"/>
              <a:t>The equinox-dev mailing lists</a:t>
            </a:r>
          </a:p>
          <a:p>
            <a:r>
              <a:rPr lang="en-US" dirty="0" smtClean="0"/>
              <a:t>Transparent development and planning aligned with Equinox plan</a:t>
            </a:r>
          </a:p>
          <a:p>
            <a:pPr lvl="1"/>
            <a:r>
              <a:rPr lang="en-US" dirty="0" smtClean="0">
                <a:hlinkClick r:id="rId2"/>
              </a:rPr>
              <a:t>http://wiki.eclipse.org/Equinox_Aspects_Plan</a:t>
            </a:r>
            <a:endParaRPr lang="en-US" dirty="0" smtClean="0"/>
          </a:p>
          <a:p>
            <a:pPr lvl="1"/>
            <a:r>
              <a:rPr lang="en-US" dirty="0" smtClean="0"/>
              <a:t>Including milestone builds during the 3.5 release cycle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API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formal API proposed for graduation by the components</a:t>
            </a:r>
          </a:p>
          <a:p>
            <a:pPr lvl="1"/>
            <a:r>
              <a:rPr lang="en-US" dirty="0" smtClean="0"/>
              <a:t>They work as extenders and enhance other bundles on the fly</a:t>
            </a:r>
          </a:p>
          <a:p>
            <a:endParaRPr lang="en-US" dirty="0" smtClean="0"/>
          </a:p>
          <a:p>
            <a:r>
              <a:rPr lang="en-US" dirty="0" smtClean="0"/>
              <a:t>However there is API between Equinox Aspects components that could be used by others, but on their own risk</a:t>
            </a:r>
          </a:p>
          <a:p>
            <a:pPr lvl="1"/>
            <a:r>
              <a:rPr lang="en-US" dirty="0" smtClean="0"/>
              <a:t>Interesting additions possible to support general </a:t>
            </a:r>
            <a:r>
              <a:rPr lang="en-US" dirty="0" err="1" smtClean="0"/>
              <a:t>bytecode</a:t>
            </a:r>
            <a:r>
              <a:rPr lang="en-US" dirty="0" smtClean="0"/>
              <a:t> weaving for Spring-DM, </a:t>
            </a:r>
            <a:r>
              <a:rPr lang="en-US" dirty="0" err="1" smtClean="0"/>
              <a:t>EclipseLink</a:t>
            </a:r>
            <a:r>
              <a:rPr lang="en-US" dirty="0" smtClean="0"/>
              <a:t>, or other use cases</a:t>
            </a:r>
          </a:p>
          <a:p>
            <a:pPr lvl="1"/>
            <a:r>
              <a:rPr lang="en-US" dirty="0" smtClean="0"/>
              <a:t>Based on </a:t>
            </a:r>
            <a:r>
              <a:rPr lang="en-US" dirty="0" err="1" smtClean="0"/>
              <a:t>OSGi</a:t>
            </a:r>
            <a:r>
              <a:rPr lang="en-US" dirty="0" smtClean="0"/>
              <a:t> service mechanism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Arial"/>
      </a:majorFont>
      <a:minorFont>
        <a:latin typeface="Arial"/>
        <a:ea typeface="ＭＳ Ｐゴシック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453</Words>
  <Application>Microsoft PowerPoint</Application>
  <PresentationFormat>Bildschirmpräsentation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Blank Presentation</vt:lpstr>
      <vt:lpstr>Equinox Aspects – Graduation Review</vt:lpstr>
      <vt:lpstr>Outline</vt:lpstr>
      <vt:lpstr>Equinox Aspects Overview</vt:lpstr>
      <vt:lpstr>What is graduated</vt:lpstr>
      <vt:lpstr>Where</vt:lpstr>
      <vt:lpstr>Clients</vt:lpstr>
      <vt:lpstr>Community</vt:lpstr>
      <vt:lpstr>Open Source Operation</vt:lpstr>
      <vt:lpstr>API</vt:lpstr>
      <vt:lpstr>IP</vt:lpstr>
      <vt:lpstr>Communication Channel</vt:lpstr>
      <vt:lpstr>Future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Learned from Adopting "The Eclipse Way"</dc:title>
  <dc:creator>Martin Lippert</dc:creator>
  <cp:lastModifiedBy>Martin Lippert</cp:lastModifiedBy>
  <cp:revision>126</cp:revision>
  <dcterms:created xsi:type="dcterms:W3CDTF">2007-12-12T17:59:30Z</dcterms:created>
  <dcterms:modified xsi:type="dcterms:W3CDTF">2009-05-13T06:23:25Z</dcterms:modified>
</cp:coreProperties>
</file>