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870" y="-678"/>
      </p:cViewPr>
      <p:guideLst>
        <p:guide orient="horz" pos="2160"/>
        <p:guide pos="269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2F1B8-EF32-4166-A43F-6CAB2DF25E28}" type="datetimeFigureOut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de-D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DA81F9-0B99-4699-AA45-3909EDE5DDE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0666F0-0149-4ED7-ABE2-D71B38983438}" type="slidenum">
              <a:rPr 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DE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BC345-B196-4B8F-BA85-85EBAC75B8A8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2C602-7086-4EAE-AB35-48C126A25C4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B5689-AE3A-4F9B-8986-F429FC7059A0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0F84C-A55C-4930-A4A2-82551BFC754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17F7B-67EB-4BAA-8F26-1B8562CA9706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1D949-89F6-4606-A6D9-184DC2989F7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E2DB3-3BAE-4D19-AF0A-DFA007559E85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6AD16-E99D-4368-9E22-460C26ABD52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43CF1-15EF-4229-9E89-B9E7CC0B31E2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31456-959B-4050-9D0F-A06AB6A7639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BEBA0-4D09-41AF-9779-3DE7018F9F5B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F5E0F-735F-4918-BE5C-5C329816AB9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BD228-5460-42ED-9BE7-9183CDDF4204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5356D-7451-41C1-9507-3066AA6AD4D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64478-FB38-4881-8B71-AB04211F4DF0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1B3DF-5A95-48E7-9C95-23F96792563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15052-B208-46BE-8B13-38F084B7314E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66368-A7FE-489B-9D9D-33FE6169464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D90DA-ED25-462A-919D-909E865B1A24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1B318-5446-49FB-A248-F31C2BD2AA6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B9B24-1D09-40C2-BC09-ADFE42EF54EE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F3DEF-E3E5-4F93-9137-74AAA94D173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D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04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043528-07E3-4B26-AB84-F36259BC5477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5938" y="6356350"/>
            <a:ext cx="5572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3813" y="6356350"/>
            <a:ext cx="104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90F32F-CD2F-43CB-8025-B52DEAA3421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lipse.org/newsportal/thread.php?group=eclipse.technology.memory-analyzer" TargetMode="External"/><Relationship Id="rId2" Type="http://schemas.openxmlformats.org/officeDocument/2006/relationships/hyperlink" Target="mailto:mat-dev@eclipse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lipse.org/projects/ip_log.php?projectid=technology.ma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lipse.org/projects/project-plan.php?projectid=technology.ma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lipse.org/ma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live.eclipse.org/node/520" TargetMode="External"/><Relationship Id="rId2" Type="http://schemas.openxmlformats.org/officeDocument/2006/relationships/hyperlink" Target="http://wiki.eclipse.org/index.php/MemoryAnalyz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ev.eclipse.org/blogs/memoryanalyzer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l" eaLnBrk="1" hangingPunct="1"/>
            <a:r>
              <a:rPr lang="de-DE" smtClean="0"/>
              <a:t>Eclipse Memory Analyzer</a:t>
            </a:r>
            <a:br>
              <a:rPr lang="de-DE" smtClean="0"/>
            </a:br>
            <a:r>
              <a:rPr lang="de-DE" smtClean="0"/>
              <a:t>Release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8243918" cy="225742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b="1" dirty="0" smtClean="0"/>
              <a:t>Review Date: Dec 10, 2008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dirty="0" smtClean="0"/>
              <a:t>Community Channel:</a:t>
            </a:r>
          </a:p>
          <a:p>
            <a:pPr marL="180975" indent="-180975"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1600" dirty="0" smtClean="0">
                <a:hlinkClick r:id="rId2"/>
              </a:rPr>
              <a:t>mailto:mat-dev@eclipse.org</a:t>
            </a:r>
            <a:endParaRPr lang="de-DE" sz="1600" dirty="0" smtClean="0"/>
          </a:p>
          <a:p>
            <a:pPr marL="180975" indent="-180975" algn="l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sz="1600" dirty="0" smtClean="0">
                <a:hlinkClick r:id="rId3"/>
              </a:rPr>
              <a:t>http://www.eclipse.org/newsportal/thread.php?group=eclipse.technology.memory-analyzer</a:t>
            </a:r>
            <a:endParaRPr lang="de-DE" sz="1600" dirty="0" smtClean="0"/>
          </a:p>
          <a:p>
            <a:pPr marL="180975" indent="-180975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dirty="0" smtClean="0"/>
              <a:t>Author: Andreas Buchen (project lead)</a:t>
            </a:r>
          </a:p>
          <a:p>
            <a:pPr marL="180975" indent="-180975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F4E1AC8-CCDC-4F66-8E65-2087D0CACE71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B8897-F830-46D4-9104-C4FDF4B362C3}" type="slidenum">
              <a:rPr lang="de-DE"/>
              <a:pPr>
                <a:defRPr/>
              </a:pPr>
              <a:t>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Standards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e-DE" dirty="0" smtClean="0"/>
              <a:t>MAT requires</a:t>
            </a:r>
          </a:p>
          <a:p>
            <a:pPr eaLnBrk="1" hangingPunct="1"/>
            <a:r>
              <a:rPr lang="de-DE" dirty="0" smtClean="0"/>
              <a:t>Execution Environment </a:t>
            </a:r>
            <a:r>
              <a:rPr lang="de-DE" b="1" dirty="0" smtClean="0"/>
              <a:t>J2SE-1.5</a:t>
            </a:r>
          </a:p>
          <a:p>
            <a:pPr eaLnBrk="1" hangingPunct="1"/>
            <a:r>
              <a:rPr lang="de-DE" b="1" dirty="0" smtClean="0"/>
              <a:t>Eclipse Platform 3.3 </a:t>
            </a:r>
            <a:r>
              <a:rPr lang="de-DE" dirty="0" smtClean="0"/>
              <a:t>or greater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31DBC3E-A830-4873-8A59-5B0C806CAABD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58E56C-CA39-480B-A19E-7E4869C3BE12}" type="slidenum">
              <a:rPr lang="de-DE"/>
              <a:pPr>
                <a:defRPr/>
              </a:pPr>
              <a:t>10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UI Usability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smtClean="0"/>
              <a:t>Follow User Interface Guidelines</a:t>
            </a:r>
          </a:p>
          <a:p>
            <a:pPr eaLnBrk="1" hangingPunct="1"/>
            <a:r>
              <a:rPr lang="de-DE" smtClean="0"/>
              <a:t>Exceptions:</a:t>
            </a:r>
          </a:p>
          <a:p>
            <a:pPr lvl="1" eaLnBrk="1" hangingPunct="1"/>
            <a:r>
              <a:rPr lang="de-DE" smtClean="0"/>
              <a:t>Multiple Language Support Not Yet Done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98A018-5B62-4402-8739-AE307FAE3040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472AE-E131-4DBB-8912-70C4D70916E0}" type="slidenum">
              <a:rPr lang="de-DE"/>
              <a:pPr>
                <a:defRPr/>
              </a:pPr>
              <a:t>11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Schedule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e-DE" smtClean="0"/>
              <a:t>Release 0.7 – Nov 2008 – Initial Release</a:t>
            </a:r>
          </a:p>
          <a:p>
            <a:pPr eaLnBrk="1" hangingPunct="1">
              <a:buFont typeface="Arial" charset="0"/>
              <a:buNone/>
            </a:pPr>
            <a:r>
              <a:rPr lang="de-DE" sz="2800" i="1" smtClean="0"/>
              <a:t>	Theme: stable version</a:t>
            </a:r>
          </a:p>
          <a:p>
            <a:pPr eaLnBrk="1" hangingPunct="1">
              <a:buFont typeface="Arial" charset="0"/>
              <a:buNone/>
            </a:pPr>
            <a:endParaRPr lang="de-DE" smtClean="0"/>
          </a:p>
          <a:p>
            <a:pPr eaLnBrk="1" hangingPunct="1">
              <a:buFont typeface="Arial" charset="0"/>
              <a:buNone/>
            </a:pPr>
            <a:r>
              <a:rPr lang="de-DE" smtClean="0"/>
              <a:t>Release 0.8 – March 2009</a:t>
            </a:r>
          </a:p>
          <a:p>
            <a:pPr eaLnBrk="1" hangingPunct="1">
              <a:buFont typeface="Arial" charset="0"/>
              <a:buNone/>
            </a:pPr>
            <a:r>
              <a:rPr lang="de-DE" sz="2800" i="1" smtClean="0"/>
              <a:t>	Theme: Comparing Heap Dumps, Usability, Documentation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6EA63DF-699E-4A8D-A837-65CA0CB13485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811BE1-B6B9-4650-B3BB-DAB28F5DDFE0}" type="slidenum">
              <a:rPr lang="de-DE"/>
              <a:pPr>
                <a:defRPr/>
              </a:pPr>
              <a:t>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Communities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User Involvement Is Rare, but Forum Discussions and Feature Requests are Picking Up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On Average, </a:t>
            </a:r>
            <a:r>
              <a:rPr lang="de-DE" b="1" dirty="0" smtClean="0"/>
              <a:t>450 Downloads Per Week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(Excluding Installations via Update Manager)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b="1" dirty="0" smtClean="0"/>
              <a:t>Newsgroup</a:t>
            </a:r>
            <a:r>
              <a:rPr lang="de-DE" dirty="0" smtClean="0"/>
              <a:t> (eclipse.technology.memory-analyzer) </a:t>
            </a:r>
            <a:r>
              <a:rPr lang="de-DE" dirty="0" smtClean="0">
                <a:sym typeface="Wingdings" pitchFamily="2" charset="2"/>
              </a:rPr>
              <a:t>Shows Signs of Users Helping Each Other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b="1" dirty="0" smtClean="0"/>
              <a:t>Presentations</a:t>
            </a:r>
            <a:r>
              <a:rPr lang="de-DE" dirty="0" smtClean="0"/>
              <a:t> at Conferences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EclipseCon 2008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JavaOne 2008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Eclipse Summit Europe 2008 (Nov 20th)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F9DE567-88A7-454A-9F28-74255D562354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B7DCE8-1F6B-40BB-A11B-A6B28290857F}" type="slidenum">
              <a:rPr lang="de-DE"/>
              <a:pPr>
                <a:defRPr/>
              </a:pPr>
              <a:t>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IP Issues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dirty="0" smtClean="0"/>
              <a:t>IP Process Followed</a:t>
            </a:r>
          </a:p>
          <a:p>
            <a:pPr eaLnBrk="1" hangingPunct="1"/>
            <a:r>
              <a:rPr lang="de-DE" dirty="0" smtClean="0"/>
              <a:t>IP Log</a:t>
            </a:r>
            <a:br>
              <a:rPr lang="de-DE" dirty="0" smtClean="0"/>
            </a:br>
            <a:r>
              <a:rPr lang="de-DE" sz="2000" dirty="0" smtClean="0">
                <a:hlinkClick r:id="rId2"/>
              </a:rPr>
              <a:t>http://www.eclipse.org/projects/ip_log.php?projectid=technology.mat</a:t>
            </a:r>
            <a:endParaRPr lang="de-DE" sz="2400" dirty="0" smtClean="0"/>
          </a:p>
          <a:p>
            <a:pPr lvl="1" eaLnBrk="1" hangingPunct="1"/>
            <a:r>
              <a:rPr lang="de-DE" dirty="0" smtClean="0"/>
              <a:t>No major feature contribution (yet) besides initial contribution</a:t>
            </a:r>
          </a:p>
          <a:p>
            <a:pPr eaLnBrk="1" hangingPunct="1"/>
            <a:r>
              <a:rPr lang="de-DE" dirty="0" smtClean="0"/>
              <a:t>Project Is Released Under EPL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BC50C9-3868-4EFA-BFD4-C5653BED87FF}" type="datetime1">
              <a:rPr lang="de-DE"/>
              <a:pPr>
                <a:defRPr/>
              </a:pPr>
              <a:t>03.12.2008</a:t>
            </a:fld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19E8A-1A4E-4CB2-A202-8DB2F829598C}" type="slidenum">
              <a:rPr lang="de-DE"/>
              <a:pPr>
                <a:defRPr/>
              </a:pPr>
              <a:t>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Project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/>
              <a:t>Available </a:t>
            </a:r>
            <a:r>
              <a:rPr lang="de-DE" dirty="0" smtClean="0"/>
              <a:t>at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2000" dirty="0" smtClean="0">
                <a:hlinkClick r:id="rId2"/>
              </a:rPr>
              <a:t>http</a:t>
            </a:r>
            <a:r>
              <a:rPr lang="de-DE" sz="2000" dirty="0" smtClean="0">
                <a:hlinkClick r:id="rId2"/>
              </a:rPr>
              <a:t>://www.eclipse.org/projects/project-plan.php?projectid=technology.mat</a:t>
            </a:r>
            <a:endParaRPr lang="de-DE" sz="28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b="1" dirty="0" smtClean="0"/>
              <a:t>Themes</a:t>
            </a:r>
          </a:p>
          <a:p>
            <a:pPr marL="361950" indent="-3619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Comparing Heap Dumps</a:t>
            </a:r>
          </a:p>
          <a:p>
            <a:pPr marL="361950" indent="-3619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Usability Features</a:t>
            </a:r>
          </a:p>
          <a:p>
            <a:pPr marL="361950" indent="-3619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Documentation Improvement</a:t>
            </a:r>
          </a:p>
          <a:p>
            <a:pPr marL="361950" indent="-36195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Building A Community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BE253B7-B3EF-4C3D-AFEF-AB7EC1663499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11A3C-F21B-46E0-9CA2-4A1E5EE4C3F1}" type="slidenum">
              <a:rPr lang="de-DE"/>
              <a:pPr>
                <a:defRPr/>
              </a:pPr>
              <a:t>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Introduction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e-DE" smtClean="0"/>
              <a:t>Memory Analyzer is a Technology sub-project in Incubation</a:t>
            </a:r>
          </a:p>
          <a:p>
            <a:pPr lvl="1" eaLnBrk="1" hangingPunct="1"/>
            <a:r>
              <a:rPr lang="de-DE" smtClean="0">
                <a:hlinkClick r:id="rId2"/>
              </a:rPr>
              <a:t>http://www.eclipse.org/mat</a:t>
            </a:r>
            <a:endParaRPr lang="de-DE" smtClean="0"/>
          </a:p>
          <a:p>
            <a:pPr eaLnBrk="1" hangingPunct="1"/>
            <a:endParaRPr lang="de-DE" smtClean="0"/>
          </a:p>
          <a:p>
            <a:pPr eaLnBrk="1" hangingPunct="1"/>
            <a:r>
              <a:rPr lang="de-DE" smtClean="0"/>
              <a:t>This is the </a:t>
            </a:r>
            <a:r>
              <a:rPr lang="de-DE" b="1" smtClean="0"/>
              <a:t>First Release </a:t>
            </a:r>
            <a:r>
              <a:rPr lang="de-DE" smtClean="0"/>
              <a:t>as on Eclipse.Org</a:t>
            </a:r>
          </a:p>
          <a:p>
            <a:pPr lvl="1" eaLnBrk="1" hangingPunct="1"/>
            <a:r>
              <a:rPr lang="de-DE" smtClean="0"/>
              <a:t>Provide Stable Version for External Extensions</a:t>
            </a:r>
          </a:p>
          <a:p>
            <a:pPr lvl="1" eaLnBrk="1" hangingPunct="1"/>
            <a:r>
              <a:rPr lang="de-DE" smtClean="0"/>
              <a:t>Signal Maturity of the Project to New Users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FE2B81-B233-41B9-91FA-3726FED8363B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41399E-EBE4-4271-92C6-7224987B2DA2}" type="slidenum">
              <a:rPr lang="de-DE"/>
              <a:pPr>
                <a:defRPr/>
              </a:pPr>
              <a:t>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Report Memory Leak Suspects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Big Objects, Big Threads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Calculate Retained Sizes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Instantly for Objects, Fast for Arbitrary Object Sets, Optimized Approximation for Many Sets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Find who is keeping Objects Alive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Path to/from Garbage Collection Roots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Immediate Dominators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Group Objects to Detect Pattern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by Class Loader, by Arbitrary Attribute Values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Query Heap with an SQL-like Language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Works with multi GB heap dumps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Pluggable Heap Formats, Heap Inspections, 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A34207E-9986-4D2B-8736-D0024477733F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C80587-1D08-4190-B693-9E04EA269257}" type="slidenum">
              <a:rPr lang="de-DE"/>
              <a:pPr>
                <a:defRPr/>
              </a:pPr>
              <a:t>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Non-Code Aspects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Documentation Is Generated Using DITA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Online Documentation via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WIKI </a:t>
            </a:r>
            <a:r>
              <a:rPr lang="de-DE" sz="2000" dirty="0" smtClean="0">
                <a:hlinkClick r:id="rId2"/>
              </a:rPr>
              <a:t>http://wiki.eclipse.org/index.php/MemoryAnalyzer</a:t>
            </a:r>
            <a:endParaRPr lang="de-DE" sz="2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Webinar </a:t>
            </a:r>
            <a:r>
              <a:rPr lang="de-DE" sz="2000" dirty="0" smtClean="0">
                <a:hlinkClick r:id="rId3"/>
              </a:rPr>
              <a:t>http://live.eclipse.org/node/520</a:t>
            </a:r>
            <a:endParaRPr lang="de-DE" sz="2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e-DE" dirty="0" smtClean="0"/>
              <a:t>Blog </a:t>
            </a:r>
            <a:r>
              <a:rPr lang="de-DE" sz="2000" dirty="0" smtClean="0">
                <a:hlinkClick r:id="rId4"/>
              </a:rPr>
              <a:t>http://dev.eclipse.org/blogs/memoryanalyzer</a:t>
            </a:r>
            <a:endParaRPr lang="de-DE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e-DE" dirty="0" smtClean="0"/>
              <a:t>Cheat Sheets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e-DE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/>
              <a:t>Summary: a Wealth of Material is is Available, but often brief and not easily accessible to non-domain experts. This is one topic to improve within the next version.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E670677-B842-4EBB-8DE8-1F6CF2F44693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73B121-2DA7-4F54-8307-6CB38EB403DA}" type="slidenum">
              <a:rPr lang="de-DE"/>
              <a:pPr>
                <a:defRPr/>
              </a:pPr>
              <a:t>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85750" y="1643063"/>
            <a:ext cx="5072063" cy="4643437"/>
          </a:xfrm>
          <a:prstGeom prst="roundRect">
            <a:avLst>
              <a:gd name="adj" fmla="val 4146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/>
              <a:t>Memory Analyzer Tool</a:t>
            </a: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APIs</a:t>
            </a:r>
          </a:p>
        </p:txBody>
      </p:sp>
      <p:sp>
        <p:nvSpPr>
          <p:cNvPr id="84" name="Content Placeholder 83"/>
          <p:cNvSpPr>
            <a:spLocks noGrp="1"/>
          </p:cNvSpPr>
          <p:nvPr>
            <p:ph idx="1"/>
          </p:nvPr>
        </p:nvSpPr>
        <p:spPr>
          <a:xfrm>
            <a:off x="5572125" y="1600200"/>
            <a:ext cx="3114675" cy="4525963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800" dirty="0" smtClean="0"/>
              <a:t>The Memory Analyzer provides two major interfaces:</a:t>
            </a:r>
          </a:p>
          <a:p>
            <a:pPr marL="269875" indent="-269875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de-DE" sz="1800" dirty="0" smtClean="0"/>
              <a:t>The </a:t>
            </a:r>
            <a:r>
              <a:rPr lang="de-DE" sz="1800" b="1" dirty="0" smtClean="0"/>
              <a:t>Snapshot API </a:t>
            </a:r>
            <a:r>
              <a:rPr lang="de-DE" sz="1800" dirty="0" smtClean="0"/>
              <a:t>provides access to the logical object graph inside the heap. It enables inspections that analyze collections, identify leak suspects etc.</a:t>
            </a:r>
          </a:p>
          <a:p>
            <a:pPr marL="269875" indent="-269875" eaLnBrk="1" fontAlgn="auto" hangingPunct="1">
              <a:spcAft>
                <a:spcPts val="0"/>
              </a:spcAft>
              <a:buFont typeface="+mj-lt"/>
              <a:buAutoNum type="alphaLcParenR"/>
              <a:defRPr/>
            </a:pPr>
            <a:r>
              <a:rPr lang="de-DE" sz="1800" dirty="0" smtClean="0"/>
              <a:t>The </a:t>
            </a:r>
            <a:r>
              <a:rPr lang="de-DE" sz="1800" b="1" dirty="0" smtClean="0"/>
              <a:t>Parser API </a:t>
            </a:r>
            <a:r>
              <a:rPr lang="de-DE" sz="1800" dirty="0" smtClean="0"/>
              <a:t>makes reading the raw heap dump format pluggable.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800" dirty="0" smtClean="0"/>
              <a:t>APIs conform with Eclipse Quality Standards.</a:t>
            </a:r>
          </a:p>
          <a:p>
            <a:pPr marL="360363" indent="-360363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de-DE" sz="1800" dirty="0" smtClean="0"/>
          </a:p>
        </p:txBody>
      </p:sp>
      <p:sp>
        <p:nvSpPr>
          <p:cNvPr id="44" name="Rounded Rectangle 43"/>
          <p:cNvSpPr/>
          <p:nvPr/>
        </p:nvSpPr>
        <p:spPr>
          <a:xfrm>
            <a:off x="500063" y="3513138"/>
            <a:ext cx="4714875" cy="1285875"/>
          </a:xfrm>
          <a:prstGeom prst="roundRect">
            <a:avLst>
              <a:gd name="adj" fmla="val 1535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dirty="0"/>
              <a:t>API</a:t>
            </a:r>
          </a:p>
        </p:txBody>
      </p:sp>
      <p:sp>
        <p:nvSpPr>
          <p:cNvPr id="45" name="Isosceles Triangle 44"/>
          <p:cNvSpPr/>
          <p:nvPr/>
        </p:nvSpPr>
        <p:spPr>
          <a:xfrm>
            <a:off x="1143000" y="4476750"/>
            <a:ext cx="357188" cy="307975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46" name="Isosceles Triangle 45"/>
          <p:cNvSpPr/>
          <p:nvPr/>
        </p:nvSpPr>
        <p:spPr>
          <a:xfrm>
            <a:off x="1143000" y="4527550"/>
            <a:ext cx="357188" cy="307975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49" name="Isosceles Triangle 48"/>
          <p:cNvSpPr/>
          <p:nvPr/>
        </p:nvSpPr>
        <p:spPr>
          <a:xfrm flipV="1">
            <a:off x="1143000" y="3524250"/>
            <a:ext cx="357188" cy="307975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50" name="Isosceles Triangle 49"/>
          <p:cNvSpPr/>
          <p:nvPr/>
        </p:nvSpPr>
        <p:spPr>
          <a:xfrm flipV="1">
            <a:off x="1143000" y="3473450"/>
            <a:ext cx="357188" cy="307975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6154" name="TextBox 51"/>
          <p:cNvSpPr txBox="1">
            <a:spLocks noChangeArrowheads="1"/>
          </p:cNvSpPr>
          <p:nvPr/>
        </p:nvSpPr>
        <p:spPr bwMode="auto">
          <a:xfrm>
            <a:off x="1500188" y="3513138"/>
            <a:ext cx="22590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>
                <a:latin typeface="Calibri" pitchFamily="34" charset="0"/>
              </a:rPr>
              <a:t>Snapshot API</a:t>
            </a:r>
            <a:r>
              <a:rPr lang="de-DE">
                <a:latin typeface="Calibri" pitchFamily="34" charset="0"/>
              </a:rPr>
              <a:t/>
            </a:r>
            <a:br>
              <a:rPr lang="de-DE">
                <a:latin typeface="Calibri" pitchFamily="34" charset="0"/>
              </a:rPr>
            </a:br>
            <a:r>
              <a:rPr lang="de-DE" sz="1400">
                <a:latin typeface="Calibri" pitchFamily="34" charset="0"/>
              </a:rPr>
              <a:t>(org.eclipse.mat.snapshot.*)</a:t>
            </a:r>
            <a:endParaRPr lang="de-DE">
              <a:latin typeface="Calibri" pitchFamily="34" charset="0"/>
            </a:endParaRPr>
          </a:p>
        </p:txBody>
      </p:sp>
      <p:sp>
        <p:nvSpPr>
          <p:cNvPr id="6155" name="TextBox 52"/>
          <p:cNvSpPr txBox="1">
            <a:spLocks noChangeArrowheads="1"/>
          </p:cNvSpPr>
          <p:nvPr/>
        </p:nvSpPr>
        <p:spPr bwMode="auto">
          <a:xfrm>
            <a:off x="1500188" y="4156075"/>
            <a:ext cx="20383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b="1">
                <a:latin typeface="Calibri" pitchFamily="34" charset="0"/>
              </a:rPr>
              <a:t>Parser API</a:t>
            </a:r>
            <a:r>
              <a:rPr lang="de-DE">
                <a:latin typeface="Calibri" pitchFamily="34" charset="0"/>
              </a:rPr>
              <a:t/>
            </a:r>
            <a:br>
              <a:rPr lang="de-DE">
                <a:latin typeface="Calibri" pitchFamily="34" charset="0"/>
              </a:rPr>
            </a:br>
            <a:r>
              <a:rPr lang="de-DE" sz="1400">
                <a:latin typeface="Calibri" pitchFamily="34" charset="0"/>
              </a:rPr>
              <a:t>(org.eclipse.mat.parser.*)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857250" y="5037138"/>
            <a:ext cx="3355975" cy="428625"/>
          </a:xfrm>
          <a:prstGeom prst="roundRect">
            <a:avLst>
              <a:gd name="adj" fmla="val 2424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dirty="0"/>
              <a:t>HPROF </a:t>
            </a:r>
            <a:r>
              <a:rPr lang="de-DE" sz="1400" dirty="0"/>
              <a:t>(org.eclipse.mat.hprof.*)</a:t>
            </a:r>
            <a:endParaRPr lang="de-DE" dirty="0"/>
          </a:p>
        </p:txBody>
      </p:sp>
      <p:grpSp>
        <p:nvGrpSpPr>
          <p:cNvPr id="6157" name="Group 54"/>
          <p:cNvGrpSpPr>
            <a:grpSpLocks/>
          </p:cNvGrpSpPr>
          <p:nvPr/>
        </p:nvGrpSpPr>
        <p:grpSpPr bwMode="auto">
          <a:xfrm>
            <a:off x="1160463" y="4729163"/>
            <a:ext cx="357187" cy="358775"/>
            <a:chOff x="909305" y="4908708"/>
            <a:chExt cx="357523" cy="359358"/>
          </a:xfrm>
        </p:grpSpPr>
        <p:sp>
          <p:nvSpPr>
            <p:cNvPr id="56" name="Isosceles Triangle 55"/>
            <p:cNvSpPr/>
            <p:nvPr/>
          </p:nvSpPr>
          <p:spPr>
            <a:xfrm>
              <a:off x="909305" y="4908708"/>
              <a:ext cx="357523" cy="308475"/>
            </a:xfrm>
            <a:prstGeom prst="triangl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57" name="Isosceles Triangle 56"/>
            <p:cNvSpPr/>
            <p:nvPr/>
          </p:nvSpPr>
          <p:spPr>
            <a:xfrm>
              <a:off x="909305" y="4959591"/>
              <a:ext cx="357523" cy="308475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61" name="Rounded Rectangle 60"/>
          <p:cNvSpPr/>
          <p:nvPr/>
        </p:nvSpPr>
        <p:spPr>
          <a:xfrm>
            <a:off x="857250" y="5665788"/>
            <a:ext cx="3355975" cy="428625"/>
          </a:xfrm>
          <a:prstGeom prst="roundRect">
            <a:avLst>
              <a:gd name="adj" fmla="val 24243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dirty="0"/>
              <a:t>DTFJ </a:t>
            </a:r>
            <a:r>
              <a:rPr lang="de-DE" sz="1400" dirty="0"/>
              <a:t>(available from IBM Alphaworks)</a:t>
            </a:r>
            <a:endParaRPr lang="de-DE" dirty="0"/>
          </a:p>
        </p:txBody>
      </p:sp>
      <p:sp>
        <p:nvSpPr>
          <p:cNvPr id="63" name="Isosceles Triangle 62"/>
          <p:cNvSpPr/>
          <p:nvPr/>
        </p:nvSpPr>
        <p:spPr>
          <a:xfrm>
            <a:off x="1160463" y="5357813"/>
            <a:ext cx="357187" cy="307975"/>
          </a:xfrm>
          <a:prstGeom prst="triangl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64" name="Isosceles Triangle 63"/>
          <p:cNvSpPr/>
          <p:nvPr/>
        </p:nvSpPr>
        <p:spPr>
          <a:xfrm>
            <a:off x="1160463" y="5408613"/>
            <a:ext cx="357187" cy="30797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857250" y="2843213"/>
            <a:ext cx="3357563" cy="428625"/>
          </a:xfrm>
          <a:prstGeom prst="roundRect">
            <a:avLst>
              <a:gd name="adj" fmla="val 2424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/>
              <a:t>Collections, Finalizer, …</a:t>
            </a:r>
          </a:p>
        </p:txBody>
      </p:sp>
      <p:grpSp>
        <p:nvGrpSpPr>
          <p:cNvPr id="6162" name="Group 67"/>
          <p:cNvGrpSpPr>
            <a:grpSpLocks/>
          </p:cNvGrpSpPr>
          <p:nvPr/>
        </p:nvGrpSpPr>
        <p:grpSpPr bwMode="auto">
          <a:xfrm flipV="1">
            <a:off x="1160463" y="3221038"/>
            <a:ext cx="357187" cy="358775"/>
            <a:chOff x="909305" y="4908708"/>
            <a:chExt cx="357523" cy="359358"/>
          </a:xfrm>
        </p:grpSpPr>
        <p:sp>
          <p:nvSpPr>
            <p:cNvPr id="69" name="Isosceles Triangle 68"/>
            <p:cNvSpPr/>
            <p:nvPr/>
          </p:nvSpPr>
          <p:spPr>
            <a:xfrm>
              <a:off x="909305" y="4908708"/>
              <a:ext cx="357523" cy="308475"/>
            </a:xfrm>
            <a:prstGeom prst="triangl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70" name="Isosceles Triangle 69"/>
            <p:cNvSpPr/>
            <p:nvPr/>
          </p:nvSpPr>
          <p:spPr>
            <a:xfrm>
              <a:off x="909305" y="4959591"/>
              <a:ext cx="357523" cy="308475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73" name="Rounded Rectangle 72"/>
          <p:cNvSpPr/>
          <p:nvPr/>
        </p:nvSpPr>
        <p:spPr>
          <a:xfrm>
            <a:off x="857250" y="2214563"/>
            <a:ext cx="3357563" cy="428625"/>
          </a:xfrm>
          <a:prstGeom prst="roundRect">
            <a:avLst>
              <a:gd name="adj" fmla="val 24243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/>
              <a:t>NetWeaver Sessions</a:t>
            </a:r>
            <a:r>
              <a:rPr lang="de-DE" sz="1400" dirty="0"/>
              <a:t> (from SAP)</a:t>
            </a:r>
            <a:endParaRPr lang="de-DE" dirty="0"/>
          </a:p>
        </p:txBody>
      </p:sp>
      <p:sp>
        <p:nvSpPr>
          <p:cNvPr id="75" name="Isosceles Triangle 74"/>
          <p:cNvSpPr/>
          <p:nvPr/>
        </p:nvSpPr>
        <p:spPr>
          <a:xfrm flipV="1">
            <a:off x="1160463" y="2643188"/>
            <a:ext cx="357187" cy="307975"/>
          </a:xfrm>
          <a:prstGeom prst="triangl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76" name="Isosceles Triangle 75"/>
          <p:cNvSpPr/>
          <p:nvPr/>
        </p:nvSpPr>
        <p:spPr>
          <a:xfrm flipV="1">
            <a:off x="1160463" y="2592388"/>
            <a:ext cx="357187" cy="30797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6215063" y="5621338"/>
            <a:ext cx="285750" cy="285750"/>
          </a:xfrm>
          <a:prstGeom prst="roundRect">
            <a:avLst>
              <a:gd name="adj" fmla="val 2799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b="1" dirty="0"/>
          </a:p>
        </p:txBody>
      </p:sp>
      <p:sp>
        <p:nvSpPr>
          <p:cNvPr id="81" name="Rounded Rectangle 80"/>
          <p:cNvSpPr/>
          <p:nvPr/>
        </p:nvSpPr>
        <p:spPr>
          <a:xfrm>
            <a:off x="6215063" y="5978525"/>
            <a:ext cx="285750" cy="285750"/>
          </a:xfrm>
          <a:prstGeom prst="roundRect">
            <a:avLst>
              <a:gd name="adj" fmla="val 27997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b="1" dirty="0"/>
          </a:p>
        </p:txBody>
      </p:sp>
      <p:sp>
        <p:nvSpPr>
          <p:cNvPr id="6168" name="TextBox 81"/>
          <p:cNvSpPr txBox="1">
            <a:spLocks noChangeArrowheads="1"/>
          </p:cNvSpPr>
          <p:nvPr/>
        </p:nvSpPr>
        <p:spPr bwMode="auto">
          <a:xfrm>
            <a:off x="6500813" y="5621338"/>
            <a:ext cx="1562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400">
                <a:latin typeface="Calibri" pitchFamily="34" charset="0"/>
              </a:rPr>
              <a:t>MAT @ Eclipse.Org</a:t>
            </a:r>
          </a:p>
        </p:txBody>
      </p:sp>
      <p:sp>
        <p:nvSpPr>
          <p:cNvPr id="6169" name="TextBox 82"/>
          <p:cNvSpPr txBox="1">
            <a:spLocks noChangeArrowheads="1"/>
          </p:cNvSpPr>
          <p:nvPr/>
        </p:nvSpPr>
        <p:spPr bwMode="auto">
          <a:xfrm>
            <a:off x="6500813" y="5978525"/>
            <a:ext cx="23161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400">
                <a:latin typeface="Calibri" pitchFamily="34" charset="0"/>
              </a:rPr>
              <a:t>(known) 3rd Party Extensions</a:t>
            </a:r>
          </a:p>
        </p:txBody>
      </p:sp>
      <p:sp>
        <p:nvSpPr>
          <p:cNvPr id="85" name="Date Placeholder 8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F1372E1-EDF5-4536-B318-201D07F89351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86" name="Slide Number Placeholder 8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5A1AD3-6750-4761-A1D1-AAC28C409DEA}" type="slidenum">
              <a:rPr lang="de-DE"/>
              <a:pPr>
                <a:defRPr/>
              </a:pPr>
              <a:t>5</a:t>
            </a:fld>
            <a:endParaRPr lang="de-DE"/>
          </a:p>
        </p:txBody>
      </p:sp>
      <p:sp>
        <p:nvSpPr>
          <p:cNvPr id="87" name="Footer Placeholder 8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Architectural Issues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de-DE" dirty="0" smtClean="0"/>
              <a:t>Summary: Architecture is Settled and Performs Well on Multi-GB Heap Dumps</a:t>
            </a:r>
          </a:p>
          <a:p>
            <a:pPr eaLnBrk="1" hangingPunct="1">
              <a:buFont typeface="Arial" charset="0"/>
              <a:buNone/>
              <a:defRPr/>
            </a:pPr>
            <a:endParaRPr lang="de-DE" dirty="0" smtClean="0"/>
          </a:p>
          <a:p>
            <a:pPr eaLnBrk="1" hangingPunct="1">
              <a:buFont typeface="Arial" charset="0"/>
              <a:buNone/>
              <a:defRPr/>
            </a:pPr>
            <a:endParaRPr lang="de-DE" dirty="0" smtClean="0"/>
          </a:p>
          <a:p>
            <a:pPr eaLnBrk="1" hangingPunct="1">
              <a:buFont typeface="Arial" charset="0"/>
              <a:buNone/>
              <a:defRPr/>
            </a:pPr>
            <a:endParaRPr lang="de-DE" dirty="0" smtClean="0"/>
          </a:p>
          <a:p>
            <a:pPr eaLnBrk="1" hangingPunct="1">
              <a:buFont typeface="Arial" charset="0"/>
              <a:buNone/>
              <a:defRPr/>
            </a:pPr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3F754E-1072-47CF-9873-BA17CCBE85AD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F2F15-B514-4348-88B3-345D8BE8BCFB}" type="slidenum">
              <a:rPr lang="de-DE"/>
              <a:pPr>
                <a:defRPr/>
              </a:pPr>
              <a:t>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Tool Usability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de-DE" smtClean="0"/>
              <a:t>Summary: Rich and Very Responsive UI. The Sheer Number of Heap Inspections can be Overwhelming for a Novice User.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EA3BDAF-F762-430F-A371-0732CEEF5BD1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C246C5-F11E-4B30-8883-3B02DCCB2F46}" type="slidenum">
              <a:rPr lang="de-DE"/>
              <a:pPr>
                <a:defRPr/>
              </a:pPr>
              <a:t>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End-Of-Life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e-DE" smtClean="0"/>
              <a:t>This is the first release. Nothing is end-of-live‘d.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A3162DD-6D85-4D7F-A8F4-CF4F0E79C356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F93B61-A060-40C4-B2DE-1B4B87B6AD68}" type="slidenum">
              <a:rPr lang="de-DE"/>
              <a:pPr>
                <a:defRPr/>
              </a:pPr>
              <a:t>8</a:t>
            </a:fld>
            <a:endParaRPr 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Bugzilla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de-DE" dirty="0" smtClean="0"/>
              <a:t>Bugzilla Usage Currently is Low, Features and Bugs Usually Reported via Newsgroup</a:t>
            </a:r>
          </a:p>
          <a:p>
            <a:pPr marL="0" indent="0" eaLnBrk="1" hangingPunct="1">
              <a:buFont typeface="Arial" charset="0"/>
              <a:buNone/>
            </a:pPr>
            <a:endParaRPr lang="de-DE" dirty="0" smtClean="0"/>
          </a:p>
          <a:p>
            <a:pPr marL="0" indent="0" eaLnBrk="1" hangingPunct="1">
              <a:buFont typeface="Arial" charset="0"/>
              <a:buNone/>
            </a:pPr>
            <a:r>
              <a:rPr lang="de-DE" dirty="0" smtClean="0"/>
              <a:t>19 bugs resolved</a:t>
            </a:r>
          </a:p>
          <a:p>
            <a:pPr marL="0" indent="0" eaLnBrk="1" hangingPunct="1">
              <a:buFont typeface="Arial" charset="0"/>
              <a:buNone/>
            </a:pPr>
            <a:r>
              <a:rPr lang="de-DE" dirty="0" smtClean="0"/>
              <a:t>8 bugs open (enhancements + bugs)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E559C0-DBDB-4E23-A07E-BEA99F505927}" type="datetime1">
              <a:rPr lang="de-DE"/>
              <a:pPr>
                <a:defRPr/>
              </a:pPr>
              <a:t>03.12.2008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A7AA87-0CD9-4A45-8B9D-DC0B0EBF9223}" type="slidenum">
              <a:rPr lang="de-DE"/>
              <a:pPr>
                <a:defRPr/>
              </a:pPr>
              <a:t>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(c) 2008 SAP AG, Made available under the Eclipse Public License v1.0</a:t>
            </a:r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708</Words>
  <Application>Microsoft Office PowerPoint</Application>
  <PresentationFormat>On-screen Show (4:3)</PresentationFormat>
  <Paragraphs>146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Eclipse Memory Analyzer Release Review</vt:lpstr>
      <vt:lpstr>Introduction</vt:lpstr>
      <vt:lpstr>Features</vt:lpstr>
      <vt:lpstr>Non-Code Aspects</vt:lpstr>
      <vt:lpstr>APIs</vt:lpstr>
      <vt:lpstr>Architectural Issues</vt:lpstr>
      <vt:lpstr>Tool Usability</vt:lpstr>
      <vt:lpstr>End-Of-Life</vt:lpstr>
      <vt:lpstr>Bugzilla</vt:lpstr>
      <vt:lpstr>Standards</vt:lpstr>
      <vt:lpstr>UI Usability</vt:lpstr>
      <vt:lpstr>Schedule</vt:lpstr>
      <vt:lpstr>Communities</vt:lpstr>
      <vt:lpstr>IP Issues</vt:lpstr>
      <vt:lpstr>Project Plan</vt:lpstr>
    </vt:vector>
  </TitlesOfParts>
  <Company>SAP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Eclipse Memory Analyzer Release Review</dc:title>
  <dc:creator>D044774</dc:creator>
  <cp:lastModifiedBy>D044774</cp:lastModifiedBy>
  <cp:revision>44</cp:revision>
  <dcterms:created xsi:type="dcterms:W3CDTF">2008-10-23T09:13:36Z</dcterms:created>
  <dcterms:modified xsi:type="dcterms:W3CDTF">2008-12-03T17:38:11Z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-1868526315</vt:i4>
  </property>
  <property fmtid="{D5CDD505-2E9C-101B-9397-08002B2CF9AE}" pid="3" name="_NewReviewCycle">
    <vt:lpwstr/>
  </property>
  <property fmtid="{D5CDD505-2E9C-101B-9397-08002B2CF9AE}" pid="4" name="_EmailSubject">
    <vt:lpwstr>Request to Schedule a Release Review / MAT 0.7</vt:lpwstr>
  </property>
  <property fmtid="{D5CDD505-2E9C-101B-9397-08002B2CF9AE}" pid="5" name="_AuthorEmail">
    <vt:lpwstr>andreas.buchen@sap.com</vt:lpwstr>
  </property>
  <property fmtid="{D5CDD505-2E9C-101B-9397-08002B2CF9AE}" pid="6" name="_AuthorEmailDisplayName">
    <vt:lpwstr>Buchen, Andreas</vt:lpwstr>
  </property>
</Properties>
</file>