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14"/>
  </p:notesMasterIdLst>
  <p:sldIdLst>
    <p:sldId id="303" r:id="rId2"/>
    <p:sldId id="313" r:id="rId3"/>
    <p:sldId id="337" r:id="rId4"/>
    <p:sldId id="327" r:id="rId5"/>
    <p:sldId id="339" r:id="rId6"/>
    <p:sldId id="338" r:id="rId7"/>
    <p:sldId id="330" r:id="rId8"/>
    <p:sldId id="331" r:id="rId9"/>
    <p:sldId id="333" r:id="rId10"/>
    <p:sldId id="335" r:id="rId11"/>
    <p:sldId id="325" r:id="rId12"/>
    <p:sldId id="336" r:id="rId13"/>
  </p:sldIdLst>
  <p:sldSz cx="9144000" cy="6858000" type="screen4x3"/>
  <p:notesSz cx="7099300" cy="10234613"/>
  <p:defaultTextStyle>
    <a:defPPr>
      <a:defRPr lang="de-DE"/>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9918"/>
    <a:srgbClr val="FA990F"/>
    <a:srgbClr val="1A82A1"/>
    <a:srgbClr val="00ACCF"/>
    <a:srgbClr val="01FF1F"/>
    <a:srgbClr val="AAFF11"/>
    <a:srgbClr val="29717F"/>
    <a:srgbClr val="338B9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200" autoAdjust="0"/>
    <p:restoredTop sz="90691" autoAdjust="0"/>
  </p:normalViewPr>
  <p:slideViewPr>
    <p:cSldViewPr snapToObjects="1">
      <p:cViewPr varScale="1">
        <p:scale>
          <a:sx n="82" d="100"/>
          <a:sy n="82" d="100"/>
        </p:scale>
        <p:origin x="-84" y="-156"/>
      </p:cViewPr>
      <p:guideLst>
        <p:guide orient="horz" pos="1728"/>
        <p:guide orient="horz" pos="2200"/>
        <p:guide orient="horz" pos="624"/>
        <p:guide orient="horz" pos="379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98" d="100"/>
          <a:sy n="98" d="100"/>
        </p:scale>
        <p:origin x="-3564" y="-108"/>
      </p:cViewPr>
      <p:guideLst>
        <p:guide orient="horz" pos="3224"/>
        <p:guide pos="22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76575" cy="512763"/>
          </a:xfrm>
          <a:prstGeom prst="rect">
            <a:avLst/>
          </a:prstGeom>
          <a:noFill/>
          <a:ln w="9525">
            <a:noFill/>
            <a:miter lim="800000"/>
            <a:headEnd/>
            <a:tailEnd/>
          </a:ln>
        </p:spPr>
        <p:txBody>
          <a:bodyPr vert="horz" wrap="square" lIns="97560" tIns="48781" rIns="97560" bIns="48781" numCol="1" anchor="t" anchorCtr="0" compatLnSpc="1">
            <a:prstTxWarp prst="textNoShape">
              <a:avLst/>
            </a:prstTxWarp>
          </a:bodyPr>
          <a:lstStyle>
            <a:lvl1pPr defTabSz="487363">
              <a:defRPr sz="1300">
                <a:latin typeface="Calibri" pitchFamily="34" charset="0"/>
              </a:defRPr>
            </a:lvl1pPr>
          </a:lstStyle>
          <a:p>
            <a:pPr>
              <a:defRPr/>
            </a:pPr>
            <a:endParaRPr lang="de-CH"/>
          </a:p>
        </p:txBody>
      </p:sp>
      <p:sp>
        <p:nvSpPr>
          <p:cNvPr id="26627" name="Rectangle 3"/>
          <p:cNvSpPr>
            <a:spLocks noGrp="1" noChangeArrowheads="1"/>
          </p:cNvSpPr>
          <p:nvPr>
            <p:ph type="dt" idx="1"/>
          </p:nvPr>
        </p:nvSpPr>
        <p:spPr bwMode="auto">
          <a:xfrm>
            <a:off x="4021138" y="0"/>
            <a:ext cx="3076575" cy="512763"/>
          </a:xfrm>
          <a:prstGeom prst="rect">
            <a:avLst/>
          </a:prstGeom>
          <a:noFill/>
          <a:ln w="9525">
            <a:noFill/>
            <a:miter lim="800000"/>
            <a:headEnd/>
            <a:tailEnd/>
          </a:ln>
        </p:spPr>
        <p:txBody>
          <a:bodyPr vert="horz" wrap="square" lIns="97560" tIns="48781" rIns="97560" bIns="48781" numCol="1" anchor="t" anchorCtr="0" compatLnSpc="1">
            <a:prstTxWarp prst="textNoShape">
              <a:avLst/>
            </a:prstTxWarp>
          </a:bodyPr>
          <a:lstStyle>
            <a:lvl1pPr algn="r" defTabSz="487363">
              <a:defRPr sz="1300">
                <a:latin typeface="Calibri" pitchFamily="34" charset="0"/>
              </a:defRPr>
            </a:lvl1pPr>
          </a:lstStyle>
          <a:p>
            <a:pPr>
              <a:defRPr/>
            </a:pPr>
            <a:fld id="{492692ED-07B7-49A0-A8E7-393D29487BF4}" type="datetimeFigureOut">
              <a:rPr lang="de-CH"/>
              <a:pPr>
                <a:defRPr/>
              </a:pPr>
              <a:t>31.03.2010</a:t>
            </a:fld>
            <a:endParaRPr lang="de-CH"/>
          </a:p>
        </p:txBody>
      </p:sp>
      <p:sp>
        <p:nvSpPr>
          <p:cNvPr id="410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711200" y="4860925"/>
            <a:ext cx="5676900" cy="4606925"/>
          </a:xfrm>
          <a:prstGeom prst="rect">
            <a:avLst/>
          </a:prstGeom>
          <a:noFill/>
          <a:ln w="9525">
            <a:noFill/>
            <a:miter lim="800000"/>
            <a:headEnd/>
            <a:tailEnd/>
          </a:ln>
        </p:spPr>
        <p:txBody>
          <a:bodyPr vert="horz" wrap="square" lIns="97560" tIns="48781" rIns="97560" bIns="48781" numCol="1" anchor="t" anchorCtr="0" compatLnSpc="1">
            <a:prstTxWarp prst="textNoShape">
              <a:avLst/>
            </a:prstTxWarp>
          </a:bodyPr>
          <a:lstStyle/>
          <a:p>
            <a:pPr lvl="0"/>
            <a:r>
              <a:rPr lang="de-CH" noProof="0" smtClean="0"/>
              <a:t>Click to edit Master text styles</a:t>
            </a:r>
          </a:p>
          <a:p>
            <a:pPr lvl="1"/>
            <a:r>
              <a:rPr lang="de-CH" noProof="0" smtClean="0"/>
              <a:t>Second level</a:t>
            </a:r>
          </a:p>
          <a:p>
            <a:pPr lvl="2"/>
            <a:r>
              <a:rPr lang="de-CH" noProof="0" smtClean="0"/>
              <a:t>Third level</a:t>
            </a:r>
          </a:p>
          <a:p>
            <a:pPr lvl="3"/>
            <a:r>
              <a:rPr lang="de-CH" noProof="0" smtClean="0"/>
              <a:t>Fourth level</a:t>
            </a:r>
          </a:p>
          <a:p>
            <a:pPr lvl="4"/>
            <a:r>
              <a:rPr lang="de-CH" noProof="0" smtClean="0"/>
              <a:t>Fifth level</a:t>
            </a:r>
          </a:p>
        </p:txBody>
      </p:sp>
      <p:sp>
        <p:nvSpPr>
          <p:cNvPr id="26630"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p:spPr>
        <p:txBody>
          <a:bodyPr vert="horz" wrap="square" lIns="97560" tIns="48781" rIns="97560" bIns="48781" numCol="1" anchor="b" anchorCtr="0" compatLnSpc="1">
            <a:prstTxWarp prst="textNoShape">
              <a:avLst/>
            </a:prstTxWarp>
          </a:bodyPr>
          <a:lstStyle>
            <a:lvl1pPr defTabSz="487363">
              <a:defRPr sz="1300">
                <a:latin typeface="Calibri" pitchFamily="34" charset="0"/>
              </a:defRPr>
            </a:lvl1pPr>
          </a:lstStyle>
          <a:p>
            <a:pPr>
              <a:defRPr/>
            </a:pPr>
            <a:endParaRPr lang="de-CH"/>
          </a:p>
        </p:txBody>
      </p:sp>
      <p:sp>
        <p:nvSpPr>
          <p:cNvPr id="26631" name="Rectangle 7"/>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p:spPr>
        <p:txBody>
          <a:bodyPr vert="horz" wrap="square" lIns="97560" tIns="48781" rIns="97560" bIns="48781" numCol="1" anchor="b" anchorCtr="0" compatLnSpc="1">
            <a:prstTxWarp prst="textNoShape">
              <a:avLst/>
            </a:prstTxWarp>
          </a:bodyPr>
          <a:lstStyle>
            <a:lvl1pPr algn="r" defTabSz="487363">
              <a:defRPr sz="1300">
                <a:latin typeface="Calibri" pitchFamily="34" charset="0"/>
              </a:defRPr>
            </a:lvl1pPr>
          </a:lstStyle>
          <a:p>
            <a:pPr>
              <a:defRPr/>
            </a:pPr>
            <a:fld id="{205D4C2C-8258-45FB-823A-59209AC9857F}" type="slidenum">
              <a:rPr lang="de-CH"/>
              <a:pPr>
                <a:defRPr/>
              </a:pPr>
              <a:t>‹#›</a:t>
            </a:fld>
            <a:endParaRPr lang="de-CH"/>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Rot="1" noChangeAspect="1" noChangeArrowheads="1" noTextEdit="1"/>
          </p:cNvSpPr>
          <p:nvPr>
            <p:ph type="sldImg"/>
          </p:nvPr>
        </p:nvSpPr>
        <p:spPr>
          <a:ln/>
        </p:spPr>
      </p:sp>
      <p:sp>
        <p:nvSpPr>
          <p:cNvPr id="717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ChangeArrowheads="1" noTextEdit="1"/>
          </p:cNvSpPr>
          <p:nvPr>
            <p:ph type="sldImg"/>
          </p:nvPr>
        </p:nvSpPr>
        <p:spPr>
          <a:ln/>
        </p:spPr>
      </p:sp>
      <p:sp>
        <p:nvSpPr>
          <p:cNvPr id="921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Rot="1" noChangeAspect="1" noChangeArrowheads="1" noTextEdit="1"/>
          </p:cNvSpPr>
          <p:nvPr>
            <p:ph type="sldImg"/>
          </p:nvPr>
        </p:nvSpPr>
        <p:spPr>
          <a:ln/>
        </p:spPr>
      </p:sp>
      <p:sp>
        <p:nvSpPr>
          <p:cNvPr id="1126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Rot="1" noChangeAspect="1" noChangeArrowheads="1" noTextEdit="1"/>
          </p:cNvSpPr>
          <p:nvPr>
            <p:ph type="sldImg"/>
          </p:nvPr>
        </p:nvSpPr>
        <p:spPr>
          <a:ln/>
        </p:spPr>
      </p:sp>
      <p:sp>
        <p:nvSpPr>
          <p:cNvPr id="1331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upload.wikimedia.org/wikipedia/de/3/34/Eclipse-logo.png"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rste und letzte Folie">
    <p:bg>
      <p:bgPr>
        <a:solidFill>
          <a:srgbClr val="FA9918"/>
        </a:solidFill>
        <a:effectLst/>
      </p:bgPr>
    </p:bg>
    <p:spTree>
      <p:nvGrpSpPr>
        <p:cNvPr id="1" name=""/>
        <p:cNvGrpSpPr/>
        <p:nvPr/>
      </p:nvGrpSpPr>
      <p:grpSpPr>
        <a:xfrm>
          <a:off x="0" y="0"/>
          <a:ext cx="0" cy="0"/>
          <a:chOff x="0" y="0"/>
          <a:chExt cx="0" cy="0"/>
        </a:xfrm>
      </p:grpSpPr>
      <p:sp>
        <p:nvSpPr>
          <p:cNvPr id="3" name="Rechteck 16"/>
          <p:cNvSpPr/>
          <p:nvPr userDrawn="1"/>
        </p:nvSpPr>
        <p:spPr>
          <a:xfrm>
            <a:off x="0" y="6381750"/>
            <a:ext cx="9144000" cy="274638"/>
          </a:xfrm>
          <a:prstGeom prst="rect">
            <a:avLst/>
          </a:prstGeom>
        </p:spPr>
        <p:txBody>
          <a:bodyPr>
            <a:spAutoFit/>
          </a:bodyPr>
          <a:lstStyle/>
          <a:p>
            <a:pPr algn="ctr">
              <a:defRPr/>
            </a:pPr>
            <a:r>
              <a:rPr lang="de-DE" sz="1200">
                <a:solidFill>
                  <a:schemeClr val="bg2"/>
                </a:solidFill>
              </a:rPr>
              <a:t>Eclipse Scout Creation Review | © 2010 by Matthias Zimmermann, BSI AG, made available under the EPL v1.0</a:t>
            </a:r>
          </a:p>
        </p:txBody>
      </p:sp>
      <p:sp>
        <p:nvSpPr>
          <p:cNvPr id="8" name="Titelplatzhalter 1"/>
          <p:cNvSpPr>
            <a:spLocks noGrp="1"/>
          </p:cNvSpPr>
          <p:nvPr>
            <p:ph type="title"/>
          </p:nvPr>
        </p:nvSpPr>
        <p:spPr bwMode="auto">
          <a:xfrm>
            <a:off x="0" y="0"/>
            <a:ext cx="9144000" cy="6382100"/>
          </a:xfrm>
          <a:prstGeom prst="rect">
            <a:avLst/>
          </a:prstGeom>
          <a:noFill/>
          <a:ln w="9525">
            <a:noFill/>
            <a:miter lim="800000"/>
            <a:headEnd/>
            <a:tailEnd/>
          </a:ln>
        </p:spPr>
        <p:txBody>
          <a:bodyPr vert="horz" wrap="square" lIns="360000" tIns="72000" rIns="360000" bIns="72000" numCol="1" anchor="ctr" anchorCtr="0" compatLnSpc="1">
            <a:prstTxWarp prst="textNoShape">
              <a:avLst/>
            </a:prstTxWarp>
          </a:bodyPr>
          <a:lstStyle>
            <a:lvl1pPr algn="ctr">
              <a:defRPr sz="8500" b="1">
                <a:solidFill>
                  <a:schemeClr val="bg1"/>
                </a:solidFill>
              </a:defRPr>
            </a:lvl1pPr>
          </a:lstStyle>
          <a:p>
            <a:pPr lvl="0"/>
            <a:r>
              <a:rPr lang="en-US" dirty="0" smtClean="0"/>
              <a:t>Click to edit Master title style</a:t>
            </a:r>
            <a:endParaRPr lang="de-DE" dirty="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Inhalt">
    <p:spTree>
      <p:nvGrpSpPr>
        <p:cNvPr id="1" name=""/>
        <p:cNvGrpSpPr/>
        <p:nvPr/>
      </p:nvGrpSpPr>
      <p:grpSpPr>
        <a:xfrm>
          <a:off x="0" y="0"/>
          <a:ext cx="0" cy="0"/>
          <a:chOff x="0" y="0"/>
          <a:chExt cx="0" cy="0"/>
        </a:xfrm>
      </p:grpSpPr>
      <p:cxnSp>
        <p:nvCxnSpPr>
          <p:cNvPr id="4" name="Gerade Verbindung 10"/>
          <p:cNvCxnSpPr/>
          <p:nvPr userDrawn="1"/>
        </p:nvCxnSpPr>
        <p:spPr>
          <a:xfrm>
            <a:off x="0" y="1284288"/>
            <a:ext cx="9144000" cy="1587"/>
          </a:xfrm>
          <a:prstGeom prst="line">
            <a:avLst/>
          </a:prstGeom>
          <a:ln>
            <a:solidFill>
              <a:srgbClr val="FA9918"/>
            </a:solidFill>
          </a:ln>
          <a:effectLst/>
        </p:spPr>
        <p:style>
          <a:lnRef idx="2">
            <a:schemeClr val="accent1"/>
          </a:lnRef>
          <a:fillRef idx="0">
            <a:schemeClr val="accent1"/>
          </a:fillRef>
          <a:effectRef idx="1">
            <a:schemeClr val="accent1"/>
          </a:effectRef>
          <a:fontRef idx="minor">
            <a:schemeClr val="tx1"/>
          </a:fontRef>
        </p:style>
      </p:cxnSp>
      <p:pic>
        <p:nvPicPr>
          <p:cNvPr id="5" name="Picture 5" descr="scout_logo_large"/>
          <p:cNvPicPr>
            <a:picLocks noChangeAspect="1" noChangeArrowheads="1"/>
          </p:cNvPicPr>
          <p:nvPr userDrawn="1"/>
        </p:nvPicPr>
        <p:blipFill>
          <a:blip r:embed="rId2"/>
          <a:srcRect/>
          <a:stretch>
            <a:fillRect/>
          </a:stretch>
        </p:blipFill>
        <p:spPr bwMode="auto">
          <a:xfrm>
            <a:off x="7956550" y="315913"/>
            <a:ext cx="719138" cy="714375"/>
          </a:xfrm>
          <a:prstGeom prst="rect">
            <a:avLst/>
          </a:prstGeom>
          <a:noFill/>
          <a:ln w="9525">
            <a:noFill/>
            <a:miter lim="800000"/>
            <a:headEnd/>
            <a:tailEnd/>
          </a:ln>
        </p:spPr>
      </p:pic>
      <p:pic>
        <p:nvPicPr>
          <p:cNvPr id="6" name="Picture 21" descr="Datei:Eclipse-logo.png">
            <a:hlinkClick r:id="rId3"/>
          </p:cNvPr>
          <p:cNvPicPr>
            <a:picLocks noChangeAspect="1" noChangeArrowheads="1"/>
          </p:cNvPicPr>
          <p:nvPr userDrawn="1"/>
        </p:nvPicPr>
        <p:blipFill>
          <a:blip r:embed="rId4"/>
          <a:srcRect/>
          <a:stretch>
            <a:fillRect/>
          </a:stretch>
        </p:blipFill>
        <p:spPr bwMode="auto">
          <a:xfrm>
            <a:off x="512763" y="246063"/>
            <a:ext cx="1538287" cy="847725"/>
          </a:xfrm>
          <a:prstGeom prst="rect">
            <a:avLst/>
          </a:prstGeom>
          <a:noFill/>
          <a:ln w="9525">
            <a:noFill/>
            <a:miter lim="800000"/>
            <a:headEnd/>
            <a:tailEnd/>
          </a:ln>
        </p:spPr>
      </p:pic>
      <p:sp>
        <p:nvSpPr>
          <p:cNvPr id="7" name="Rechteck 16"/>
          <p:cNvSpPr/>
          <p:nvPr userDrawn="1"/>
        </p:nvSpPr>
        <p:spPr>
          <a:xfrm>
            <a:off x="0" y="6381750"/>
            <a:ext cx="9144000" cy="274638"/>
          </a:xfrm>
          <a:prstGeom prst="rect">
            <a:avLst/>
          </a:prstGeom>
        </p:spPr>
        <p:txBody>
          <a:bodyPr>
            <a:spAutoFit/>
          </a:bodyPr>
          <a:lstStyle/>
          <a:p>
            <a:pPr algn="ctr">
              <a:defRPr/>
            </a:pPr>
            <a:r>
              <a:rPr lang="de-DE" sz="1200">
                <a:solidFill>
                  <a:srgbClr val="29717F"/>
                </a:solidFill>
              </a:rPr>
              <a:t>Eclipse Scout Creation Review | © 2010 by Matthias Zimmermann, BSI AG, made available under the EPL v1.0</a:t>
            </a:r>
          </a:p>
        </p:txBody>
      </p:sp>
      <p:sp>
        <p:nvSpPr>
          <p:cNvPr id="2" name="Titel 1"/>
          <p:cNvSpPr>
            <a:spLocks noGrp="1"/>
          </p:cNvSpPr>
          <p:nvPr>
            <p:ph type="title"/>
          </p:nvPr>
        </p:nvSpPr>
        <p:spPr>
          <a:xfrm>
            <a:off x="457200" y="212950"/>
            <a:ext cx="6758006" cy="882652"/>
          </a:xfrm>
          <a:prstGeom prst="rect">
            <a:avLst/>
          </a:prstGeom>
        </p:spPr>
        <p:txBody>
          <a:bodyPr anchor="ctr"/>
          <a:lstStyle>
            <a:lvl1pPr>
              <a:defRPr sz="3600" b="0">
                <a:solidFill>
                  <a:srgbClr val="1A82A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1714488"/>
            <a:ext cx="8229600" cy="4641862"/>
          </a:xfrm>
          <a:prstGeom prst="rect">
            <a:avLst/>
          </a:prstGeom>
        </p:spPr>
        <p:txBody>
          <a:bodyPr/>
          <a:lstStyle>
            <a:lvl1pPr>
              <a:spcBef>
                <a:spcPts val="1200"/>
              </a:spcBef>
              <a:defRPr/>
            </a:lvl1pPr>
            <a:lvl2pPr>
              <a:defRPr/>
            </a:lvl2pPr>
            <a:lvl3pPr>
              <a:buFontTx/>
              <a:buNone/>
              <a:defRPr lang="de-CH" sz="1600" b="1" kern="1200" dirty="0" smtClean="0">
                <a:solidFill>
                  <a:srgbClr val="FF0000"/>
                </a:solidFill>
                <a:latin typeface="Verdana" pitchFamily="34" charset="0"/>
                <a:ea typeface="+mn-ea"/>
                <a:cs typeface="+mn-cs"/>
              </a:defRPr>
            </a:lvl3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4" r:id="rId1"/>
    <p:sldLayoutId id="2147483655" r:id="rId2"/>
  </p:sldLayoutIdLst>
  <p:transition/>
  <p:hf sldNum="0" hdr="0" dt="0"/>
  <p:txStyles>
    <p:titleStyle>
      <a:lvl1pPr algn="l" defTabSz="457200" rtl="0" eaLnBrk="0" fontAlgn="base" hangingPunct="0">
        <a:spcBef>
          <a:spcPct val="0"/>
        </a:spcBef>
        <a:spcAft>
          <a:spcPct val="0"/>
        </a:spcAft>
        <a:defRPr sz="3200" kern="1200">
          <a:solidFill>
            <a:srgbClr val="046989"/>
          </a:solidFill>
          <a:latin typeface="+mj-lt"/>
          <a:ea typeface="+mj-ea"/>
          <a:cs typeface="+mj-cs"/>
        </a:defRPr>
      </a:lvl1pPr>
      <a:lvl2pPr algn="l" defTabSz="457200" rtl="0" eaLnBrk="0" fontAlgn="base" hangingPunct="0">
        <a:spcBef>
          <a:spcPct val="0"/>
        </a:spcBef>
        <a:spcAft>
          <a:spcPct val="0"/>
        </a:spcAft>
        <a:defRPr sz="3200">
          <a:solidFill>
            <a:srgbClr val="046989"/>
          </a:solidFill>
          <a:latin typeface="Verdana" pitchFamily="34" charset="0"/>
        </a:defRPr>
      </a:lvl2pPr>
      <a:lvl3pPr algn="l" defTabSz="457200" rtl="0" eaLnBrk="0" fontAlgn="base" hangingPunct="0">
        <a:spcBef>
          <a:spcPct val="0"/>
        </a:spcBef>
        <a:spcAft>
          <a:spcPct val="0"/>
        </a:spcAft>
        <a:defRPr sz="3200">
          <a:solidFill>
            <a:srgbClr val="046989"/>
          </a:solidFill>
          <a:latin typeface="Verdana" pitchFamily="34" charset="0"/>
        </a:defRPr>
      </a:lvl3pPr>
      <a:lvl4pPr algn="l" defTabSz="457200" rtl="0" eaLnBrk="0" fontAlgn="base" hangingPunct="0">
        <a:spcBef>
          <a:spcPct val="0"/>
        </a:spcBef>
        <a:spcAft>
          <a:spcPct val="0"/>
        </a:spcAft>
        <a:defRPr sz="3200">
          <a:solidFill>
            <a:srgbClr val="046989"/>
          </a:solidFill>
          <a:latin typeface="Verdana" pitchFamily="34" charset="0"/>
        </a:defRPr>
      </a:lvl4pPr>
      <a:lvl5pPr algn="l" defTabSz="457200" rtl="0" eaLnBrk="0" fontAlgn="base" hangingPunct="0">
        <a:spcBef>
          <a:spcPct val="0"/>
        </a:spcBef>
        <a:spcAft>
          <a:spcPct val="0"/>
        </a:spcAft>
        <a:defRPr sz="3200">
          <a:solidFill>
            <a:srgbClr val="046989"/>
          </a:solidFill>
          <a:latin typeface="Verdana"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Char char="•"/>
        <a:defRPr sz="2000" b="1"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eclipse.org/proposals/scou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www.bsiag.com/scout/" TargetMode="External"/><Relationship Id="rId5" Type="http://schemas.openxmlformats.org/officeDocument/2006/relationships/hyperlink" Target="http://wiki.eclipse.org/scout" TargetMode="External"/><Relationship Id="rId4" Type="http://schemas.openxmlformats.org/officeDocument/2006/relationships/hyperlink" Target="http://www.eclipse.org/forums/index.php?t=thread&amp;frm_id=174"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el 7"/>
          <p:cNvSpPr>
            <a:spLocks noGrp="1"/>
          </p:cNvSpPr>
          <p:nvPr>
            <p:ph type="title" idx="4294967295"/>
          </p:nvPr>
        </p:nvSpPr>
        <p:spPr bwMode="auto">
          <a:xfrm>
            <a:off x="250825" y="404813"/>
            <a:ext cx="8893175" cy="5976937"/>
          </a:xfrm>
          <a:prstGeom prst="rect">
            <a:avLst/>
          </a:prstGeom>
          <a:noFill/>
          <a:ln>
            <a:miter lim="800000"/>
            <a:headEnd/>
            <a:tailEnd/>
          </a:ln>
        </p:spPr>
        <p:txBody>
          <a:bodyPr lIns="360000" tIns="72000" rIns="360000" bIns="72000" anchor="ctr"/>
          <a:lstStyle/>
          <a:p>
            <a:pPr algn="ctr" eaLnBrk="1" hangingPunct="1"/>
            <a:r>
              <a:rPr lang="de-CH" sz="6000" b="1" smtClean="0">
                <a:solidFill>
                  <a:schemeClr val="bg1"/>
                </a:solidFill>
              </a:rPr>
              <a:t>Eclipse Scout</a:t>
            </a:r>
            <a:r>
              <a:rPr lang="de-CH" sz="8500" b="1" smtClean="0">
                <a:solidFill>
                  <a:schemeClr val="bg1"/>
                </a:solidFill>
              </a:rPr>
              <a:t> </a:t>
            </a:r>
            <a:br>
              <a:rPr lang="de-CH" sz="8500" b="1" smtClean="0">
                <a:solidFill>
                  <a:schemeClr val="bg1"/>
                </a:solidFill>
              </a:rPr>
            </a:br>
            <a:r>
              <a:rPr lang="de-CH" sz="2400" b="1" smtClean="0">
                <a:solidFill>
                  <a:schemeClr val="bg1"/>
                </a:solidFill>
              </a:rPr>
              <a:t>Creation Review, April 7</a:t>
            </a:r>
            <a:r>
              <a:rPr lang="de-CH" sz="2400" b="1" baseline="30000" smtClean="0">
                <a:solidFill>
                  <a:schemeClr val="bg1"/>
                </a:solidFill>
              </a:rPr>
              <a:t>th</a:t>
            </a:r>
            <a:r>
              <a:rPr lang="de-CH" sz="2400" b="1" smtClean="0">
                <a:solidFill>
                  <a:schemeClr val="bg1"/>
                </a:solidFill>
              </a:rPr>
              <a:t>, 2010</a:t>
            </a:r>
            <a:r>
              <a:rPr lang="de-CH" sz="2400" b="1" smtClean="0"/>
              <a:t/>
            </a:r>
            <a:br>
              <a:rPr lang="de-CH" sz="2400" b="1" smtClean="0"/>
            </a:br>
            <a:r>
              <a:rPr lang="de-CH" sz="2400" b="1" smtClean="0"/>
              <a:t/>
            </a:r>
            <a:br>
              <a:rPr lang="de-CH" sz="2400" b="1" smtClean="0"/>
            </a:br>
            <a:r>
              <a:rPr lang="de-CH" sz="1000" b="1" smtClean="0">
                <a:solidFill>
                  <a:schemeClr val="bg1"/>
                </a:solidFill>
              </a:rPr>
              <a:t> Project Leads: Matthias Zimmermann, Andreas Hoegger</a:t>
            </a:r>
            <a:r>
              <a:rPr lang="de-CH" b="1" smtClean="0"/>
              <a:t/>
            </a:r>
            <a:br>
              <a:rPr lang="de-CH" b="1" smtClean="0"/>
            </a:br>
            <a:endParaRPr lang="de-CH" sz="1000" b="1" smtClean="0">
              <a:solidFill>
                <a:schemeClr val="bg1"/>
              </a:solidFill>
            </a:endParaRPr>
          </a:p>
        </p:txBody>
      </p:sp>
      <p:pic>
        <p:nvPicPr>
          <p:cNvPr id="5122" name="Picture 5" descr="Scout_Icon"/>
          <p:cNvPicPr>
            <a:picLocks noChangeAspect="1" noChangeArrowheads="1"/>
          </p:cNvPicPr>
          <p:nvPr/>
        </p:nvPicPr>
        <p:blipFill>
          <a:blip r:embed="rId2">
            <a:clrChange>
              <a:clrFrom>
                <a:srgbClr val="FE9915"/>
              </a:clrFrom>
              <a:clrTo>
                <a:srgbClr val="FE9915">
                  <a:alpha val="0"/>
                </a:srgbClr>
              </a:clrTo>
            </a:clrChange>
          </a:blip>
          <a:srcRect l="5040" t="6299" r="10078" b="2519"/>
          <a:stretch>
            <a:fillRect/>
          </a:stretch>
        </p:blipFill>
        <p:spPr bwMode="auto">
          <a:xfrm>
            <a:off x="911225" y="2076450"/>
            <a:ext cx="1139825" cy="12239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Code / Licencing</a:t>
            </a:r>
          </a:p>
        </p:txBody>
      </p:sp>
      <p:sp>
        <p:nvSpPr>
          <p:cNvPr id="22530" name="Text Box 3"/>
          <p:cNvSpPr txBox="1">
            <a:spLocks noChangeArrowheads="1"/>
          </p:cNvSpPr>
          <p:nvPr/>
        </p:nvSpPr>
        <p:spPr bwMode="auto">
          <a:xfrm>
            <a:off x="447675" y="1360488"/>
            <a:ext cx="8228013" cy="366712"/>
          </a:xfrm>
          <a:prstGeom prst="rect">
            <a:avLst/>
          </a:prstGeom>
          <a:noFill/>
          <a:ln w="9525">
            <a:noFill/>
            <a:miter lim="800000"/>
            <a:headEnd/>
            <a:tailEnd/>
          </a:ln>
        </p:spPr>
        <p:txBody>
          <a:bodyPr>
            <a:spAutoFit/>
          </a:bodyPr>
          <a:lstStyle/>
          <a:p>
            <a:endParaRPr lang="de-CH"/>
          </a:p>
        </p:txBody>
      </p:sp>
      <p:sp>
        <p:nvSpPr>
          <p:cNvPr id="22531" name="Text Box 4"/>
          <p:cNvSpPr txBox="1">
            <a:spLocks noChangeArrowheads="1"/>
          </p:cNvSpPr>
          <p:nvPr/>
        </p:nvSpPr>
        <p:spPr bwMode="auto">
          <a:xfrm>
            <a:off x="735013" y="1484313"/>
            <a:ext cx="7653337" cy="1630362"/>
          </a:xfrm>
          <a:prstGeom prst="rect">
            <a:avLst/>
          </a:prstGeom>
          <a:noFill/>
          <a:ln w="9525">
            <a:noFill/>
            <a:miter lim="800000"/>
            <a:headEnd/>
            <a:tailEnd/>
          </a:ln>
        </p:spPr>
        <p:txBody>
          <a:bodyPr>
            <a:spAutoFit/>
          </a:bodyPr>
          <a:lstStyle/>
          <a:p>
            <a:pPr defTabSz="914400">
              <a:spcAft>
                <a:spcPct val="50000"/>
              </a:spcAft>
            </a:pPr>
            <a:r>
              <a:rPr lang="de-CH" b="1">
                <a:latin typeface="Verdana" pitchFamily="34" charset="0"/>
              </a:rPr>
              <a:t>Initial Code Contribution</a:t>
            </a:r>
          </a:p>
          <a:p>
            <a:pPr defTabSz="914400">
              <a:spcAft>
                <a:spcPct val="20000"/>
              </a:spcAft>
              <a:buFontTx/>
              <a:buChar char="•"/>
            </a:pPr>
            <a:r>
              <a:rPr lang="de-CH" sz="1600">
                <a:latin typeface="Verdana" pitchFamily="34" charset="0"/>
              </a:rPr>
              <a:t> BSI AG holds all copyrights</a:t>
            </a:r>
          </a:p>
          <a:p>
            <a:pPr defTabSz="914400">
              <a:spcAft>
                <a:spcPct val="20000"/>
              </a:spcAft>
              <a:buFontTx/>
              <a:buChar char="•"/>
            </a:pPr>
            <a:r>
              <a:rPr lang="de-CH" sz="1600">
                <a:latin typeface="Verdana" pitchFamily="34" charset="0"/>
              </a:rPr>
              <a:t> Functionality described in this proposal will be provided by BSI AG. </a:t>
            </a:r>
          </a:p>
          <a:p>
            <a:pPr defTabSz="914400">
              <a:spcAft>
                <a:spcPct val="20000"/>
              </a:spcAft>
              <a:buFontTx/>
              <a:buChar char="•"/>
            </a:pPr>
            <a:r>
              <a:rPr lang="de-CH" sz="1600">
                <a:latin typeface="Verdana" pitchFamily="34" charset="0"/>
              </a:rPr>
              <a:t> All source code will be released under EPL licencing</a:t>
            </a:r>
          </a:p>
          <a:p>
            <a:pPr defTabSz="914400">
              <a:spcAft>
                <a:spcPct val="20000"/>
              </a:spcAft>
              <a:buFontTx/>
              <a:buChar char="•"/>
            </a:pPr>
            <a:r>
              <a:rPr lang="de-CH" sz="1600">
                <a:latin typeface="Verdana" pitchFamily="34" charset="0"/>
              </a:rPr>
              <a:t> Eclipse Scout is applying for the parallel IP process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el 4"/>
          <p:cNvSpPr>
            <a:spLocks noGrp="1"/>
          </p:cNvSpPr>
          <p:nvPr>
            <p:ph type="title" idx="4294967295"/>
          </p:nvPr>
        </p:nvSpPr>
        <p:spPr bwMode="auto">
          <a:xfrm>
            <a:off x="2857500" y="212725"/>
            <a:ext cx="4357688" cy="882650"/>
          </a:xfrm>
          <a:prstGeom prst="rect">
            <a:avLst/>
          </a:prstGeom>
          <a:noFill/>
          <a:ln>
            <a:miter lim="800000"/>
            <a:headEnd/>
            <a:tailEnd/>
          </a:ln>
        </p:spPr>
        <p:txBody>
          <a:bodyPr anchor="ctr"/>
          <a:lstStyle/>
          <a:p>
            <a:pPr algn="ctr" eaLnBrk="1" hangingPunct="1"/>
            <a:r>
              <a:rPr lang="en-US" sz="3600" smtClean="0">
                <a:solidFill>
                  <a:srgbClr val="1A82A1"/>
                </a:solidFill>
              </a:rPr>
              <a:t>Schedule</a:t>
            </a:r>
          </a:p>
        </p:txBody>
      </p:sp>
      <p:sp>
        <p:nvSpPr>
          <p:cNvPr id="24578" name="Text Box 4"/>
          <p:cNvSpPr txBox="1">
            <a:spLocks noChangeArrowheads="1"/>
          </p:cNvSpPr>
          <p:nvPr/>
        </p:nvSpPr>
        <p:spPr bwMode="auto">
          <a:xfrm>
            <a:off x="735013" y="1484313"/>
            <a:ext cx="7653337" cy="3062287"/>
          </a:xfrm>
          <a:prstGeom prst="rect">
            <a:avLst/>
          </a:prstGeom>
          <a:noFill/>
          <a:ln w="9525">
            <a:noFill/>
            <a:miter lim="800000"/>
            <a:headEnd/>
            <a:tailEnd/>
          </a:ln>
        </p:spPr>
        <p:txBody>
          <a:bodyPr>
            <a:spAutoFit/>
          </a:bodyPr>
          <a:lstStyle/>
          <a:p>
            <a:pPr defTabSz="914400">
              <a:spcAft>
                <a:spcPct val="50000"/>
              </a:spcAft>
            </a:pPr>
            <a:r>
              <a:rPr lang="de-CH" b="1">
                <a:latin typeface="Verdana" pitchFamily="34" charset="0"/>
              </a:rPr>
              <a:t>2010</a:t>
            </a:r>
          </a:p>
          <a:p>
            <a:pPr defTabSz="914400">
              <a:spcAft>
                <a:spcPct val="20000"/>
              </a:spcAft>
              <a:buFontTx/>
              <a:buChar char="•"/>
            </a:pPr>
            <a:r>
              <a:rPr lang="de-CH">
                <a:latin typeface="Verdana" pitchFamily="34" charset="0"/>
              </a:rPr>
              <a:t> Proposal presentation at EclipseCon</a:t>
            </a:r>
          </a:p>
          <a:p>
            <a:pPr defTabSz="914400">
              <a:spcAft>
                <a:spcPct val="20000"/>
              </a:spcAft>
              <a:buFontTx/>
              <a:buChar char="•"/>
            </a:pPr>
            <a:r>
              <a:rPr lang="de-CH">
                <a:latin typeface="Verdana" pitchFamily="34" charset="0"/>
              </a:rPr>
              <a:t> Project status, source code in Eclipse repository</a:t>
            </a:r>
          </a:p>
          <a:p>
            <a:pPr defTabSz="914400">
              <a:spcAft>
                <a:spcPct val="20000"/>
              </a:spcAft>
              <a:buFontTx/>
              <a:buChar char="•"/>
            </a:pPr>
            <a:r>
              <a:rPr lang="de-CH">
                <a:latin typeface="Verdana" pitchFamily="34" charset="0"/>
              </a:rPr>
              <a:t> BIRT / Jasper integration </a:t>
            </a:r>
          </a:p>
          <a:p>
            <a:pPr defTabSz="914400">
              <a:spcAft>
                <a:spcPct val="20000"/>
              </a:spcAft>
            </a:pPr>
            <a:endParaRPr lang="de-CH">
              <a:latin typeface="Verdana" pitchFamily="34" charset="0"/>
            </a:endParaRPr>
          </a:p>
          <a:p>
            <a:pPr defTabSz="914400">
              <a:spcAft>
                <a:spcPct val="50000"/>
              </a:spcAft>
            </a:pPr>
            <a:r>
              <a:rPr lang="de-CH" b="1">
                <a:latin typeface="Verdana" pitchFamily="34" charset="0"/>
              </a:rPr>
              <a:t>2011</a:t>
            </a:r>
          </a:p>
          <a:p>
            <a:pPr defTabSz="914400">
              <a:buFontTx/>
              <a:buChar char="•"/>
            </a:pPr>
            <a:r>
              <a:rPr lang="de-CH">
                <a:latin typeface="Verdana" pitchFamily="34" charset="0"/>
              </a:rPr>
              <a:t> Web frontend integration</a:t>
            </a:r>
          </a:p>
          <a:p>
            <a:pPr defTabSz="914400">
              <a:buFontTx/>
              <a:buChar char="•"/>
            </a:pPr>
            <a:r>
              <a:rPr lang="de-CH">
                <a:latin typeface="Verdana" pitchFamily="34" charset="0"/>
              </a:rPr>
              <a:t> Participation in the annual Eclipse release train</a:t>
            </a:r>
          </a:p>
          <a:p>
            <a:pPr defTabSz="914400">
              <a:spcAft>
                <a:spcPct val="20000"/>
              </a:spcAft>
            </a:pPr>
            <a:endParaRPr lang="de-CH">
              <a:latin typeface="Verdana"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Links</a:t>
            </a:r>
          </a:p>
        </p:txBody>
      </p:sp>
      <p:sp>
        <p:nvSpPr>
          <p:cNvPr id="26626" name="Text Box 3"/>
          <p:cNvSpPr txBox="1">
            <a:spLocks noChangeArrowheads="1"/>
          </p:cNvSpPr>
          <p:nvPr/>
        </p:nvSpPr>
        <p:spPr bwMode="auto">
          <a:xfrm>
            <a:off x="447675" y="1360488"/>
            <a:ext cx="8228013" cy="366712"/>
          </a:xfrm>
          <a:prstGeom prst="rect">
            <a:avLst/>
          </a:prstGeom>
          <a:noFill/>
          <a:ln w="9525">
            <a:noFill/>
            <a:miter lim="800000"/>
            <a:headEnd/>
            <a:tailEnd/>
          </a:ln>
        </p:spPr>
        <p:txBody>
          <a:bodyPr>
            <a:spAutoFit/>
          </a:bodyPr>
          <a:lstStyle/>
          <a:p>
            <a:endParaRPr lang="de-CH"/>
          </a:p>
        </p:txBody>
      </p:sp>
      <p:sp>
        <p:nvSpPr>
          <p:cNvPr id="26627" name="Text Box 4"/>
          <p:cNvSpPr txBox="1">
            <a:spLocks noChangeArrowheads="1"/>
          </p:cNvSpPr>
          <p:nvPr/>
        </p:nvSpPr>
        <p:spPr bwMode="auto">
          <a:xfrm>
            <a:off x="728663" y="1484313"/>
            <a:ext cx="7885112" cy="3168650"/>
          </a:xfrm>
          <a:prstGeom prst="rect">
            <a:avLst/>
          </a:prstGeom>
          <a:noFill/>
          <a:ln w="9525">
            <a:noFill/>
            <a:miter lim="800000"/>
            <a:headEnd/>
            <a:tailEnd/>
          </a:ln>
        </p:spPr>
        <p:txBody>
          <a:bodyPr>
            <a:spAutoFit/>
          </a:bodyPr>
          <a:lstStyle/>
          <a:p>
            <a:pPr defTabSz="914400">
              <a:spcAft>
                <a:spcPct val="20000"/>
              </a:spcAft>
            </a:pPr>
            <a:r>
              <a:rPr lang="de-CH" b="1">
                <a:latin typeface="Verdana" pitchFamily="34" charset="0"/>
              </a:rPr>
              <a:t>Proposal</a:t>
            </a:r>
          </a:p>
          <a:p>
            <a:pPr defTabSz="914400">
              <a:spcAft>
                <a:spcPct val="80000"/>
              </a:spcAft>
            </a:pPr>
            <a:r>
              <a:rPr lang="de-CH">
                <a:latin typeface="Verdana" pitchFamily="34" charset="0"/>
                <a:hlinkClick r:id="rId3"/>
              </a:rPr>
              <a:t>http://www.eclipse.org/proposals/scout/</a:t>
            </a:r>
            <a:endParaRPr lang="de-CH">
              <a:latin typeface="Verdana" pitchFamily="34" charset="0"/>
            </a:endParaRPr>
          </a:p>
          <a:p>
            <a:pPr defTabSz="914400">
              <a:spcAft>
                <a:spcPct val="20000"/>
              </a:spcAft>
            </a:pPr>
            <a:r>
              <a:rPr lang="de-CH" b="1">
                <a:latin typeface="Verdana" pitchFamily="34" charset="0"/>
              </a:rPr>
              <a:t>Forum</a:t>
            </a:r>
          </a:p>
          <a:p>
            <a:pPr defTabSz="914400">
              <a:spcAft>
                <a:spcPct val="80000"/>
              </a:spcAft>
            </a:pPr>
            <a:r>
              <a:rPr lang="de-CH">
                <a:latin typeface="Verdana" pitchFamily="34" charset="0"/>
                <a:hlinkClick r:id="rId4"/>
              </a:rPr>
              <a:t>http://www.eclipse.org/forums/index.php?t=thread&amp;frm_id=174</a:t>
            </a:r>
            <a:endParaRPr lang="de-CH">
              <a:latin typeface="Verdana" pitchFamily="34" charset="0"/>
            </a:endParaRPr>
          </a:p>
          <a:p>
            <a:pPr defTabSz="914400">
              <a:spcAft>
                <a:spcPct val="20000"/>
              </a:spcAft>
            </a:pPr>
            <a:r>
              <a:rPr lang="de-CH" b="1">
                <a:latin typeface="Verdana" pitchFamily="34" charset="0"/>
              </a:rPr>
              <a:t>Wiki</a:t>
            </a:r>
          </a:p>
          <a:p>
            <a:pPr defTabSz="914400">
              <a:spcAft>
                <a:spcPct val="80000"/>
              </a:spcAft>
            </a:pPr>
            <a:r>
              <a:rPr lang="de-CH">
                <a:latin typeface="Verdana" pitchFamily="34" charset="0"/>
                <a:hlinkClick r:id="rId5"/>
              </a:rPr>
              <a:t>http://wiki.eclipse.org/scout</a:t>
            </a:r>
            <a:endParaRPr lang="de-CH">
              <a:latin typeface="Verdana" pitchFamily="34" charset="0"/>
            </a:endParaRPr>
          </a:p>
          <a:p>
            <a:pPr defTabSz="914400">
              <a:spcAft>
                <a:spcPct val="20000"/>
              </a:spcAft>
            </a:pPr>
            <a:r>
              <a:rPr lang="de-CH" b="1">
                <a:latin typeface="Verdana" pitchFamily="34" charset="0"/>
              </a:rPr>
              <a:t>Blog</a:t>
            </a:r>
          </a:p>
          <a:p>
            <a:pPr defTabSz="914400">
              <a:spcAft>
                <a:spcPct val="20000"/>
              </a:spcAft>
            </a:pPr>
            <a:r>
              <a:rPr lang="de-CH">
                <a:latin typeface="Verdana" pitchFamily="34" charset="0"/>
                <a:hlinkClick r:id="rId6"/>
              </a:rPr>
              <a:t>http://www.bsiag.com/scout/</a:t>
            </a:r>
            <a:endParaRPr lang="de-CH">
              <a:latin typeface="Verdana"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Eclipse Scout</a:t>
            </a:r>
          </a:p>
        </p:txBody>
      </p:sp>
      <p:sp>
        <p:nvSpPr>
          <p:cNvPr id="6146" name="Text Box 21"/>
          <p:cNvSpPr txBox="1">
            <a:spLocks noChangeArrowheads="1"/>
          </p:cNvSpPr>
          <p:nvPr/>
        </p:nvSpPr>
        <p:spPr bwMode="auto">
          <a:xfrm>
            <a:off x="735013" y="1484313"/>
            <a:ext cx="7653337" cy="1704975"/>
          </a:xfrm>
          <a:prstGeom prst="rect">
            <a:avLst/>
          </a:prstGeom>
          <a:noFill/>
          <a:ln w="9525">
            <a:noFill/>
            <a:miter lim="800000"/>
            <a:headEnd/>
            <a:tailEnd/>
          </a:ln>
        </p:spPr>
        <p:txBody>
          <a:bodyPr>
            <a:spAutoFit/>
          </a:bodyPr>
          <a:lstStyle/>
          <a:p>
            <a:pPr>
              <a:spcAft>
                <a:spcPct val="20000"/>
              </a:spcAft>
            </a:pPr>
            <a:r>
              <a:rPr lang="de-CH" b="1">
                <a:latin typeface="Verdana" pitchFamily="34" charset="0"/>
              </a:rPr>
              <a:t>Background</a:t>
            </a:r>
          </a:p>
          <a:p>
            <a:r>
              <a:rPr lang="de-CH" sz="1600">
                <a:latin typeface="Verdana" pitchFamily="34" charset="0"/>
              </a:rPr>
              <a:t>Business application developers face many recurring requirements. Implementing these should not require a significant amount of time. Instead, developers should be able to concentrate on understanding and implementing business cases.</a:t>
            </a:r>
            <a:r>
              <a:rPr lang="de-CH">
                <a:latin typeface="Verdana" pitchFamily="34" charset="0"/>
              </a:rPr>
              <a:t> </a:t>
            </a:r>
            <a:endParaRPr lang="de-CH" sz="1600">
              <a:latin typeface="Verdana" pitchFamily="34" charset="0"/>
            </a:endParaRPr>
          </a:p>
          <a:p>
            <a:endParaRPr lang="de-CH">
              <a:latin typeface="Verdana" pitchFamily="34" charset="0"/>
            </a:endParaRPr>
          </a:p>
        </p:txBody>
      </p:sp>
      <p:sp>
        <p:nvSpPr>
          <p:cNvPr id="6147" name="Text Box 21"/>
          <p:cNvSpPr txBox="1">
            <a:spLocks noChangeArrowheads="1"/>
          </p:cNvSpPr>
          <p:nvPr/>
        </p:nvSpPr>
        <p:spPr bwMode="auto">
          <a:xfrm>
            <a:off x="735013" y="3108325"/>
            <a:ext cx="7653337" cy="1400175"/>
          </a:xfrm>
          <a:prstGeom prst="rect">
            <a:avLst/>
          </a:prstGeom>
          <a:noFill/>
          <a:ln w="9525">
            <a:noFill/>
            <a:miter lim="800000"/>
            <a:headEnd/>
            <a:tailEnd/>
          </a:ln>
        </p:spPr>
        <p:txBody>
          <a:bodyPr>
            <a:spAutoFit/>
          </a:bodyPr>
          <a:lstStyle/>
          <a:p>
            <a:pPr marL="342900" indent="-342900">
              <a:spcAft>
                <a:spcPct val="20000"/>
              </a:spcAft>
            </a:pPr>
            <a:r>
              <a:rPr lang="de-CH" b="1">
                <a:latin typeface="Verdana" pitchFamily="34" charset="0"/>
              </a:rPr>
              <a:t>Goals</a:t>
            </a:r>
          </a:p>
          <a:p>
            <a:pPr marL="342900" indent="-342900">
              <a:buFontTx/>
              <a:buAutoNum type="arabicPeriod"/>
            </a:pPr>
            <a:r>
              <a:rPr lang="en-US" sz="1600">
                <a:latin typeface="Verdana" pitchFamily="34" charset="0"/>
              </a:rPr>
              <a:t>Reducing development time for SOA and J2EE business applications based on the Eclipse platform</a:t>
            </a:r>
          </a:p>
          <a:p>
            <a:pPr marL="342900" indent="-342900">
              <a:buFontTx/>
              <a:buAutoNum type="arabicPeriod"/>
            </a:pPr>
            <a:r>
              <a:rPr lang="en-US" sz="1600">
                <a:latin typeface="Verdana" pitchFamily="34" charset="0"/>
              </a:rPr>
              <a:t>Providing a low entry barrier into building such applications.</a:t>
            </a:r>
          </a:p>
          <a:p>
            <a:pPr marL="342900" indent="-342900">
              <a:buFontTx/>
              <a:buAutoNum type="arabicPeriod"/>
            </a:pPr>
            <a:endParaRPr lang="de-CH" sz="1600">
              <a:latin typeface="Verdan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Driving Values</a:t>
            </a:r>
          </a:p>
        </p:txBody>
      </p:sp>
      <p:sp>
        <p:nvSpPr>
          <p:cNvPr id="8194" name="Text Box 21"/>
          <p:cNvSpPr txBox="1">
            <a:spLocks noChangeArrowheads="1"/>
          </p:cNvSpPr>
          <p:nvPr/>
        </p:nvSpPr>
        <p:spPr bwMode="auto">
          <a:xfrm>
            <a:off x="735013" y="1484313"/>
            <a:ext cx="7653337" cy="3068637"/>
          </a:xfrm>
          <a:prstGeom prst="rect">
            <a:avLst/>
          </a:prstGeom>
          <a:noFill/>
          <a:ln w="9525">
            <a:noFill/>
            <a:miter lim="800000"/>
            <a:headEnd/>
            <a:tailEnd/>
          </a:ln>
        </p:spPr>
        <p:txBody>
          <a:bodyPr>
            <a:spAutoFit/>
          </a:bodyPr>
          <a:lstStyle/>
          <a:p>
            <a:pPr>
              <a:spcAft>
                <a:spcPct val="20000"/>
              </a:spcAft>
            </a:pPr>
            <a:r>
              <a:rPr lang="de-CH" b="1">
                <a:latin typeface="Verdana" pitchFamily="34" charset="0"/>
              </a:rPr>
              <a:t>Stability</a:t>
            </a:r>
          </a:p>
          <a:p>
            <a:r>
              <a:rPr lang="de-CH" sz="1600">
                <a:latin typeface="Verdana" pitchFamily="34" charset="0"/>
              </a:rPr>
              <a:t>Ensure that Eclipse Scout runs stable in every environment. </a:t>
            </a:r>
          </a:p>
          <a:p>
            <a:endParaRPr lang="de-CH">
              <a:latin typeface="Verdana" pitchFamily="34" charset="0"/>
            </a:endParaRPr>
          </a:p>
          <a:p>
            <a:pPr>
              <a:spcAft>
                <a:spcPct val="20000"/>
              </a:spcAft>
            </a:pPr>
            <a:r>
              <a:rPr lang="de-CH" b="1">
                <a:latin typeface="Verdana" pitchFamily="34" charset="0"/>
              </a:rPr>
              <a:t>Flexibility</a:t>
            </a:r>
          </a:p>
          <a:p>
            <a:r>
              <a:rPr lang="de-CH" sz="1600">
                <a:latin typeface="Verdana" pitchFamily="34" charset="0"/>
              </a:rPr>
              <a:t>Allow for extension, enhancements, and adaptaion of Eclipse Scout and Scout SDK (Tooling for Scout) by providing Eclipse compliant extension points. </a:t>
            </a:r>
          </a:p>
          <a:p>
            <a:endParaRPr lang="de-CH" sz="1600">
              <a:latin typeface="Verdana" pitchFamily="34" charset="0"/>
            </a:endParaRPr>
          </a:p>
          <a:p>
            <a:pPr>
              <a:spcAft>
                <a:spcPct val="20000"/>
              </a:spcAft>
            </a:pPr>
            <a:r>
              <a:rPr lang="de-CH" b="1">
                <a:latin typeface="Verdana" pitchFamily="34" charset="0"/>
              </a:rPr>
              <a:t>Simplicity</a:t>
            </a:r>
          </a:p>
          <a:p>
            <a:r>
              <a:rPr lang="de-CH" sz="1600">
                <a:latin typeface="Verdana" pitchFamily="34" charset="0"/>
              </a:rPr>
              <a:t>Evaluate every additional layer and abstraction carefully of its usefulness to keep the framework as light and simple as possible.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5" descr="ScoutGlossar1_1"/>
          <p:cNvPicPr>
            <a:picLocks noChangeAspect="1" noChangeArrowheads="1"/>
          </p:cNvPicPr>
          <p:nvPr/>
        </p:nvPicPr>
        <p:blipFill>
          <a:blip r:embed="rId3"/>
          <a:srcRect/>
          <a:stretch>
            <a:fillRect/>
          </a:stretch>
        </p:blipFill>
        <p:spPr bwMode="auto">
          <a:xfrm>
            <a:off x="4210050" y="2995613"/>
            <a:ext cx="4465638" cy="3189287"/>
          </a:xfrm>
          <a:prstGeom prst="rect">
            <a:avLst/>
          </a:prstGeom>
          <a:noFill/>
          <a:ln w="9525">
            <a:noFill/>
            <a:miter lim="800000"/>
            <a:headEnd/>
            <a:tailEnd/>
          </a:ln>
        </p:spPr>
      </p:pic>
      <p:sp>
        <p:nvSpPr>
          <p:cNvPr id="10242"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Project Scope</a:t>
            </a:r>
          </a:p>
        </p:txBody>
      </p:sp>
      <p:sp>
        <p:nvSpPr>
          <p:cNvPr id="10243" name="Text Box 3"/>
          <p:cNvSpPr txBox="1">
            <a:spLocks noChangeArrowheads="1"/>
          </p:cNvSpPr>
          <p:nvPr/>
        </p:nvSpPr>
        <p:spPr bwMode="auto">
          <a:xfrm>
            <a:off x="735013" y="1484313"/>
            <a:ext cx="7653337" cy="3025775"/>
          </a:xfrm>
          <a:prstGeom prst="rect">
            <a:avLst/>
          </a:prstGeom>
          <a:noFill/>
          <a:ln w="9525">
            <a:noFill/>
            <a:miter lim="800000"/>
            <a:headEnd/>
            <a:tailEnd/>
          </a:ln>
        </p:spPr>
        <p:txBody>
          <a:bodyPr>
            <a:spAutoFit/>
          </a:bodyPr>
          <a:lstStyle/>
          <a:p>
            <a:r>
              <a:rPr lang="de-CH" sz="1600">
                <a:latin typeface="Verdana" pitchFamily="34" charset="0"/>
              </a:rPr>
              <a:t>This proposal covers two main parts: Scout and Scout SDK, both are realized as fully compliant Eclipse plugin set. </a:t>
            </a:r>
          </a:p>
          <a:p>
            <a:endParaRPr lang="de-CH" sz="1600">
              <a:latin typeface="Verdana" pitchFamily="34" charset="0"/>
            </a:endParaRPr>
          </a:p>
          <a:p>
            <a:r>
              <a:rPr lang="de-CH" sz="1600" b="1">
                <a:latin typeface="Verdana" pitchFamily="34" charset="0"/>
              </a:rPr>
              <a:t>Scout</a:t>
            </a:r>
            <a:r>
              <a:rPr lang="de-CH" sz="1600">
                <a:latin typeface="Verdana" pitchFamily="34" charset="0"/>
              </a:rPr>
              <a:t> provides an application model, a reference implementations, and utilities proven to be useful for business application development. </a:t>
            </a:r>
          </a:p>
          <a:p>
            <a:endParaRPr lang="de-CH" sz="1600">
              <a:latin typeface="Verdana" pitchFamily="34" charset="0"/>
            </a:endParaRPr>
          </a:p>
          <a:p>
            <a:r>
              <a:rPr lang="de-CH" sz="1600">
                <a:latin typeface="Verdana" pitchFamily="34" charset="0"/>
              </a:rPr>
              <a:t>The </a:t>
            </a:r>
            <a:r>
              <a:rPr lang="de-CH" sz="1600" b="1">
                <a:latin typeface="Verdana" pitchFamily="34" charset="0"/>
              </a:rPr>
              <a:t>Scout SDK </a:t>
            </a:r>
            <a:r>
              <a:rPr lang="de-CH" sz="1600">
                <a:latin typeface="Verdana" pitchFamily="34" charset="0"/>
              </a:rPr>
              <a:t>provides the tooling to build/</a:t>
            </a:r>
            <a:br>
              <a:rPr lang="de-CH" sz="1600">
                <a:latin typeface="Verdana" pitchFamily="34" charset="0"/>
              </a:rPr>
            </a:br>
            <a:r>
              <a:rPr lang="de-CH" sz="1600">
                <a:latin typeface="Verdana" pitchFamily="34" charset="0"/>
              </a:rPr>
              <a:t>manage business applications based on </a:t>
            </a:r>
            <a:br>
              <a:rPr lang="de-CH" sz="1600">
                <a:latin typeface="Verdana" pitchFamily="34" charset="0"/>
              </a:rPr>
            </a:br>
            <a:r>
              <a:rPr lang="de-CH" sz="1600">
                <a:latin typeface="Verdana" pitchFamily="34" charset="0"/>
              </a:rPr>
              <a:t>Scout. This is achieved by generating </a:t>
            </a:r>
            <a:br>
              <a:rPr lang="de-CH" sz="1600">
                <a:latin typeface="Verdana" pitchFamily="34" charset="0"/>
              </a:rPr>
            </a:br>
            <a:r>
              <a:rPr lang="de-CH" sz="1600">
                <a:latin typeface="Verdana" pitchFamily="34" charset="0"/>
              </a:rPr>
              <a:t>pure Java code.</a:t>
            </a:r>
            <a:endParaRPr lang="de-CH">
              <a:latin typeface="Verdana" pitchFamily="34" charset="0"/>
            </a:endParaRPr>
          </a:p>
          <a:p>
            <a:endParaRPr lang="de-CH" sz="1600">
              <a:latin typeface="Verdana" pitchFamily="34" charset="0"/>
            </a:endParaRPr>
          </a:p>
          <a:p>
            <a:endParaRPr lang="de-CH" sz="1600">
              <a:latin typeface="Verdana"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Main Features</a:t>
            </a:r>
          </a:p>
        </p:txBody>
      </p:sp>
      <p:sp>
        <p:nvSpPr>
          <p:cNvPr id="12290" name="Text Box 3"/>
          <p:cNvSpPr txBox="1">
            <a:spLocks noChangeArrowheads="1"/>
          </p:cNvSpPr>
          <p:nvPr/>
        </p:nvSpPr>
        <p:spPr bwMode="auto">
          <a:xfrm>
            <a:off x="735013" y="1484313"/>
            <a:ext cx="7653337" cy="5153025"/>
          </a:xfrm>
          <a:prstGeom prst="rect">
            <a:avLst/>
          </a:prstGeom>
          <a:noFill/>
          <a:ln w="9525">
            <a:noFill/>
            <a:miter lim="800000"/>
            <a:headEnd/>
            <a:tailEnd/>
          </a:ln>
        </p:spPr>
        <p:txBody>
          <a:bodyPr>
            <a:spAutoFit/>
          </a:bodyPr>
          <a:lstStyle/>
          <a:p>
            <a:pPr marL="342900" indent="-342900">
              <a:spcAft>
                <a:spcPct val="20000"/>
              </a:spcAft>
            </a:pPr>
            <a:r>
              <a:rPr lang="de-CH" b="1">
                <a:latin typeface="Verdana" pitchFamily="34" charset="0"/>
              </a:rPr>
              <a:t>Main Features of Scout </a:t>
            </a:r>
          </a:p>
          <a:p>
            <a:pPr marL="342900" indent="-342900">
              <a:buFontTx/>
              <a:buChar char="•"/>
            </a:pPr>
            <a:r>
              <a:rPr lang="de-CH" sz="1600">
                <a:latin typeface="Verdana" pitchFamily="34" charset="0"/>
              </a:rPr>
              <a:t>Scout application model for a clear and simple definition of business applications. </a:t>
            </a:r>
          </a:p>
          <a:p>
            <a:pPr marL="342900" indent="-342900">
              <a:buFontTx/>
              <a:buChar char="•"/>
            </a:pPr>
            <a:r>
              <a:rPr lang="de-CH" sz="1600">
                <a:latin typeface="Verdana" pitchFamily="34" charset="0"/>
              </a:rPr>
              <a:t>Abstract UI component model including Swing and SWT/JFace representations. </a:t>
            </a:r>
          </a:p>
          <a:p>
            <a:pPr marL="342900" indent="-342900">
              <a:buFontTx/>
              <a:buChar char="•"/>
            </a:pPr>
            <a:r>
              <a:rPr lang="de-CH" sz="1600">
                <a:latin typeface="Verdana" pitchFamily="34" charset="0"/>
              </a:rPr>
              <a:t>Exchangeable client server communication. A reference implementation using HTTP(S)</a:t>
            </a:r>
          </a:p>
          <a:p>
            <a:pPr marL="342900" indent="-342900">
              <a:buFontTx/>
              <a:buChar char="•"/>
            </a:pPr>
            <a:r>
              <a:rPr lang="de-CH" sz="1600">
                <a:latin typeface="Verdana" pitchFamily="34" charset="0"/>
              </a:rPr>
              <a:t>Remote service infrastructure.</a:t>
            </a:r>
          </a:p>
          <a:p>
            <a:pPr marL="342900" indent="-342900">
              <a:buFontTx/>
              <a:buChar char="•"/>
            </a:pPr>
            <a:r>
              <a:rPr lang="de-CH" sz="1600">
                <a:latin typeface="Verdana" pitchFamily="34" charset="0"/>
              </a:rPr>
              <a:t>Client notification for communication from the server to the clients </a:t>
            </a:r>
          </a:p>
          <a:p>
            <a:pPr marL="342900" indent="-342900">
              <a:buFontTx/>
              <a:buChar char="•"/>
            </a:pPr>
            <a:r>
              <a:rPr lang="de-CH" sz="1600">
                <a:latin typeface="Verdana" pitchFamily="34" charset="0"/>
              </a:rPr>
              <a:t>Support for integrating 3rd party libraries and applications</a:t>
            </a:r>
          </a:p>
          <a:p>
            <a:pPr marL="342900" indent="-342900"/>
            <a:r>
              <a:rPr lang="de-CH" sz="1600">
                <a:latin typeface="Verdana" pitchFamily="34" charset="0"/>
              </a:rPr>
              <a:t> </a:t>
            </a:r>
          </a:p>
          <a:p>
            <a:pPr marL="342900" indent="-342900">
              <a:spcAft>
                <a:spcPct val="20000"/>
              </a:spcAft>
            </a:pPr>
            <a:r>
              <a:rPr lang="de-CH" b="1">
                <a:latin typeface="Verdana" pitchFamily="34" charset="0"/>
              </a:rPr>
              <a:t>Main Features</a:t>
            </a:r>
            <a:r>
              <a:rPr lang="de-CH">
                <a:latin typeface="Verdana" pitchFamily="34" charset="0"/>
              </a:rPr>
              <a:t> </a:t>
            </a:r>
            <a:r>
              <a:rPr lang="de-CH" b="1">
                <a:latin typeface="Verdana" pitchFamily="34" charset="0"/>
              </a:rPr>
              <a:t>of Scout SDK</a:t>
            </a:r>
          </a:p>
          <a:p>
            <a:pPr marL="342900" indent="-342900">
              <a:buFontTx/>
              <a:buChar char="•"/>
            </a:pPr>
            <a:r>
              <a:rPr lang="de-CH" sz="1600">
                <a:latin typeface="Verdana" pitchFamily="34" charset="0"/>
              </a:rPr>
              <a:t>Wizard support for managing the Scout application model. </a:t>
            </a:r>
          </a:p>
          <a:p>
            <a:pPr marL="342900" indent="-342900">
              <a:buFontTx/>
              <a:buChar char="•"/>
            </a:pPr>
            <a:r>
              <a:rPr lang="de-CH" sz="1600">
                <a:latin typeface="Verdana" pitchFamily="34" charset="0"/>
              </a:rPr>
              <a:t>Real time synchronization of the application model and Java code. </a:t>
            </a:r>
          </a:p>
          <a:p>
            <a:pPr marL="342900" indent="-342900">
              <a:buFontTx/>
              <a:buChar char="•"/>
            </a:pPr>
            <a:r>
              <a:rPr lang="de-CH" sz="1600">
                <a:latin typeface="Verdana" pitchFamily="34" charset="0"/>
              </a:rPr>
              <a:t>Tooling for implementation of application services, and multi-language support. </a:t>
            </a:r>
          </a:p>
          <a:p>
            <a:pPr marL="342900" indent="-342900">
              <a:buFontTx/>
              <a:buChar char="•"/>
            </a:pPr>
            <a:r>
              <a:rPr lang="de-CH" sz="1600">
                <a:latin typeface="Verdana" pitchFamily="34" charset="0"/>
              </a:rPr>
              <a:t>Tooling for providing/consuming web services</a:t>
            </a:r>
          </a:p>
          <a:p>
            <a:pPr marL="342900" indent="-342900">
              <a:buFontTx/>
              <a:buChar char="•"/>
            </a:pPr>
            <a:r>
              <a:rPr lang="de-CH" sz="1600">
                <a:latin typeface="Verdana" pitchFamily="34" charset="0"/>
              </a:rPr>
              <a:t>Build and launch support for Scout applications. </a:t>
            </a:r>
          </a:p>
          <a:p>
            <a:pPr marL="342900" indent="-342900">
              <a:buFontTx/>
              <a:buChar char="•"/>
            </a:pPr>
            <a:endParaRPr lang="de-CH" sz="1600">
              <a:latin typeface="Verdana" pitchFamily="34" charset="0"/>
            </a:endParaRPr>
          </a:p>
          <a:p>
            <a:pPr marL="342900" indent="-342900"/>
            <a:endParaRPr lang="de-CH" sz="1600">
              <a:latin typeface="Verdana"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Relations to Projects</a:t>
            </a:r>
          </a:p>
        </p:txBody>
      </p:sp>
      <p:sp>
        <p:nvSpPr>
          <p:cNvPr id="14338" name="Text Box 21"/>
          <p:cNvSpPr txBox="1">
            <a:spLocks noChangeArrowheads="1"/>
          </p:cNvSpPr>
          <p:nvPr/>
        </p:nvSpPr>
        <p:spPr bwMode="auto">
          <a:xfrm>
            <a:off x="735013" y="1557338"/>
            <a:ext cx="7653337" cy="347662"/>
          </a:xfrm>
          <a:prstGeom prst="rect">
            <a:avLst/>
          </a:prstGeom>
          <a:noFill/>
          <a:ln w="9525">
            <a:noFill/>
            <a:miter lim="800000"/>
            <a:headEnd/>
            <a:tailEnd/>
          </a:ln>
        </p:spPr>
        <p:txBody>
          <a:bodyPr>
            <a:spAutoFit/>
          </a:bodyPr>
          <a:lstStyle/>
          <a:p>
            <a:pPr marL="342900" indent="-342900">
              <a:spcAft>
                <a:spcPct val="20000"/>
              </a:spcAft>
            </a:pPr>
            <a:endParaRPr lang="de-CH" sz="1400" b="1"/>
          </a:p>
        </p:txBody>
      </p:sp>
      <p:sp>
        <p:nvSpPr>
          <p:cNvPr id="14339" name="Text Box 3"/>
          <p:cNvSpPr txBox="1">
            <a:spLocks noChangeArrowheads="1"/>
          </p:cNvSpPr>
          <p:nvPr/>
        </p:nvSpPr>
        <p:spPr bwMode="auto">
          <a:xfrm>
            <a:off x="735013" y="1484313"/>
            <a:ext cx="7653337" cy="630237"/>
          </a:xfrm>
          <a:prstGeom prst="rect">
            <a:avLst/>
          </a:prstGeom>
          <a:noFill/>
          <a:ln w="9525">
            <a:noFill/>
            <a:miter lim="800000"/>
            <a:headEnd/>
            <a:tailEnd/>
          </a:ln>
        </p:spPr>
        <p:txBody>
          <a:bodyPr>
            <a:spAutoFit/>
          </a:bodyPr>
          <a:lstStyle/>
          <a:p>
            <a:pPr>
              <a:spcAft>
                <a:spcPct val="20000"/>
              </a:spcAft>
            </a:pPr>
            <a:endParaRPr lang="de-CH" sz="1600"/>
          </a:p>
          <a:p>
            <a:pPr>
              <a:spcAft>
                <a:spcPct val="20000"/>
              </a:spcAft>
            </a:pPr>
            <a:endParaRPr lang="de-CH" sz="1600"/>
          </a:p>
        </p:txBody>
      </p:sp>
      <p:graphicFrame>
        <p:nvGraphicFramePr>
          <p:cNvPr id="14381" name="Group 45"/>
          <p:cNvGraphicFramePr>
            <a:graphicFrameLocks noGrp="1"/>
          </p:cNvGraphicFramePr>
          <p:nvPr/>
        </p:nvGraphicFramePr>
        <p:xfrm>
          <a:off x="855663" y="1597025"/>
          <a:ext cx="7820025" cy="4581525"/>
        </p:xfrm>
        <a:graphic>
          <a:graphicData uri="http://schemas.openxmlformats.org/drawingml/2006/table">
            <a:tbl>
              <a:tblPr/>
              <a:tblGrid>
                <a:gridCol w="1535112"/>
                <a:gridCol w="6284913"/>
              </a:tblGrid>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PDE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Strong dependencies, including the plugin model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JDT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Strong dependencies, including type and compilation unit abstraction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Equinox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Equinox implementation is used on both the client and the server side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BIRT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Support for BIRT is scheduled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RAP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Support for RAP is scheduled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Riena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Friendly co-existence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ECF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Currently evaluating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Swordfish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Currently evaluating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EclipseLink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Currently evaluating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1" i="0" u="none" strike="noStrike" cap="none" normalizeH="0" baseline="0" smtClean="0">
                          <a:ln>
                            <a:noFill/>
                          </a:ln>
                          <a:solidFill>
                            <a:schemeClr val="tx1"/>
                          </a:solidFill>
                          <a:effectLst/>
                          <a:latin typeface="Verdana" pitchFamily="34" charset="0"/>
                        </a:rPr>
                        <a:t>EMF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Tx/>
                        <a:buNone/>
                        <a:tabLst/>
                      </a:pPr>
                      <a:r>
                        <a:rPr kumimoji="0" lang="de-CH" sz="1600" b="0" i="0" u="none" strike="noStrike" cap="none" normalizeH="0" baseline="0" smtClean="0">
                          <a:ln>
                            <a:noFill/>
                          </a:ln>
                          <a:solidFill>
                            <a:schemeClr val="tx1"/>
                          </a:solidFill>
                          <a:effectLst/>
                          <a:latin typeface="Verdana" pitchFamily="34" charset="0"/>
                        </a:rPr>
                        <a:t>Scout application model will become an extension of the e4 workbench model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Initial Committers</a:t>
            </a:r>
          </a:p>
        </p:txBody>
      </p:sp>
      <p:sp>
        <p:nvSpPr>
          <p:cNvPr id="16386" name="Text Box 3"/>
          <p:cNvSpPr txBox="1">
            <a:spLocks noChangeArrowheads="1"/>
          </p:cNvSpPr>
          <p:nvPr/>
        </p:nvSpPr>
        <p:spPr bwMode="auto">
          <a:xfrm>
            <a:off x="735013" y="1484313"/>
            <a:ext cx="7653337" cy="5081587"/>
          </a:xfrm>
          <a:prstGeom prst="rect">
            <a:avLst/>
          </a:prstGeom>
          <a:noFill/>
          <a:ln w="9525">
            <a:noFill/>
            <a:miter lim="800000"/>
            <a:headEnd/>
            <a:tailEnd/>
          </a:ln>
        </p:spPr>
        <p:txBody>
          <a:bodyPr>
            <a:spAutoFit/>
          </a:bodyPr>
          <a:lstStyle/>
          <a:p>
            <a:r>
              <a:rPr lang="de-CH" b="1">
                <a:latin typeface="Verdana" pitchFamily="34" charset="0"/>
              </a:rPr>
              <a:t>Andreas Hoegger</a:t>
            </a:r>
            <a:r>
              <a:rPr lang="de-CH">
                <a:latin typeface="Verdana" pitchFamily="34" charset="0"/>
              </a:rPr>
              <a:t> </a:t>
            </a:r>
            <a:r>
              <a:rPr lang="de-CH" b="1">
                <a:latin typeface="Verdana" pitchFamily="34" charset="0"/>
              </a:rPr>
              <a:t>(BSI)</a:t>
            </a:r>
            <a:r>
              <a:rPr lang="de-CH" sz="2000">
                <a:latin typeface="Verdana" pitchFamily="34" charset="0"/>
              </a:rPr>
              <a:t> </a:t>
            </a:r>
            <a:endParaRPr lang="de-CH" sz="2000" b="1">
              <a:latin typeface="Verdana" pitchFamily="34" charset="0"/>
            </a:endParaRPr>
          </a:p>
          <a:p>
            <a:r>
              <a:rPr lang="de-CH" sz="1400">
                <a:latin typeface="Verdana" pitchFamily="34" charset="0"/>
              </a:rPr>
              <a:t>Andreas Hoegger is a senior IT architect for Eclipse based business solutions and a driving force behind the BSI‘s involvement with Eclipse. He is the main source code contributor for the Eclipse Scout SDK.</a:t>
            </a:r>
          </a:p>
          <a:p>
            <a:endParaRPr lang="de-CH" sz="1400">
              <a:latin typeface="Verdana" pitchFamily="34" charset="0"/>
            </a:endParaRPr>
          </a:p>
          <a:p>
            <a:r>
              <a:rPr lang="de-CH" b="1">
                <a:latin typeface="Verdana" pitchFamily="34" charset="0"/>
              </a:rPr>
              <a:t>Ivan Motsch (BSI)</a:t>
            </a:r>
          </a:p>
          <a:p>
            <a:r>
              <a:rPr lang="de-CH" sz="1400">
                <a:latin typeface="Verdana" pitchFamily="34" charset="0"/>
              </a:rPr>
              <a:t>Ivan Motsch is a senior solution architect with comprehensive knowledge regarding Java/J2EE/Eclipse/Equinox, middle ware technologies, security, etc. He has been driving the Scout framework since 1998 and is the main source code contributor for the runtime part of Eclipse Scout.</a:t>
            </a:r>
          </a:p>
          <a:p>
            <a:endParaRPr lang="de-CH" sz="1400">
              <a:latin typeface="Verdana" pitchFamily="34" charset="0"/>
            </a:endParaRPr>
          </a:p>
          <a:p>
            <a:r>
              <a:rPr lang="de-CH" b="1">
                <a:latin typeface="Verdana" pitchFamily="34" charset="0"/>
              </a:rPr>
              <a:t>Hannes Müller</a:t>
            </a:r>
            <a:r>
              <a:rPr lang="de-CH">
                <a:latin typeface="Verdana" pitchFamily="34" charset="0"/>
              </a:rPr>
              <a:t> </a:t>
            </a:r>
            <a:r>
              <a:rPr lang="de-CH" b="1">
                <a:latin typeface="Verdana" pitchFamily="34" charset="0"/>
              </a:rPr>
              <a:t>(BSI)</a:t>
            </a:r>
            <a:r>
              <a:rPr lang="de-CH">
                <a:latin typeface="Verdana" pitchFamily="34" charset="0"/>
              </a:rPr>
              <a:t> </a:t>
            </a:r>
            <a:endParaRPr lang="de-CH" b="1">
              <a:latin typeface="Verdana" pitchFamily="34" charset="0"/>
            </a:endParaRPr>
          </a:p>
          <a:p>
            <a:r>
              <a:rPr lang="de-CH" sz="1400">
                <a:latin typeface="Verdana" pitchFamily="34" charset="0"/>
              </a:rPr>
              <a:t>Hannes Müller is one of our most experiened software developers for products based on the Scout framework. He is responsible for the development of BSI CRM, also based on Eclipse Scout.</a:t>
            </a:r>
          </a:p>
          <a:p>
            <a:endParaRPr lang="de-CH" sz="1600">
              <a:latin typeface="Verdana" pitchFamily="34" charset="0"/>
            </a:endParaRPr>
          </a:p>
          <a:p>
            <a:r>
              <a:rPr lang="de-CH" b="1">
                <a:latin typeface="Verdana" pitchFamily="34" charset="0"/>
              </a:rPr>
              <a:t>Stephan Leicht</a:t>
            </a:r>
            <a:r>
              <a:rPr lang="de-CH">
                <a:latin typeface="Verdana" pitchFamily="34" charset="0"/>
              </a:rPr>
              <a:t> </a:t>
            </a:r>
            <a:r>
              <a:rPr lang="de-CH" b="1">
                <a:latin typeface="Verdana" pitchFamily="34" charset="0"/>
              </a:rPr>
              <a:t>(BSI)</a:t>
            </a:r>
          </a:p>
          <a:p>
            <a:r>
              <a:rPr lang="de-CH" sz="1400">
                <a:latin typeface="Verdana" pitchFamily="34" charset="0"/>
              </a:rPr>
              <a:t>Stephan Leicht is a senior software developer with broad knowledge of Eclipse Scout. He has worked as technical lead on several projects based on the Scout Framework and takes responsibility in solving bugs on in the Scout Framework.</a:t>
            </a:r>
          </a:p>
          <a:p>
            <a:endParaRPr lang="de-CH" sz="1400">
              <a:latin typeface="Verdana" pitchFamily="34" charset="0"/>
            </a:endParaRPr>
          </a:p>
          <a:p>
            <a:endParaRPr lang="de-CH" sz="1400">
              <a:latin typeface="Verdana"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Mentors</a:t>
            </a:r>
          </a:p>
        </p:txBody>
      </p:sp>
      <p:sp>
        <p:nvSpPr>
          <p:cNvPr id="18434" name="Text Box 3"/>
          <p:cNvSpPr txBox="1">
            <a:spLocks noChangeArrowheads="1"/>
          </p:cNvSpPr>
          <p:nvPr/>
        </p:nvSpPr>
        <p:spPr bwMode="auto">
          <a:xfrm>
            <a:off x="735013" y="1484313"/>
            <a:ext cx="7653337" cy="1924050"/>
          </a:xfrm>
          <a:prstGeom prst="rect">
            <a:avLst/>
          </a:prstGeom>
          <a:noFill/>
          <a:ln w="9525">
            <a:noFill/>
            <a:miter lim="800000"/>
            <a:headEnd/>
            <a:tailEnd/>
          </a:ln>
        </p:spPr>
        <p:txBody>
          <a:bodyPr>
            <a:spAutoFit/>
          </a:bodyPr>
          <a:lstStyle/>
          <a:p>
            <a:pPr>
              <a:spcAft>
                <a:spcPct val="50000"/>
              </a:spcAft>
            </a:pPr>
            <a:r>
              <a:rPr lang="de-CH" b="1">
                <a:latin typeface="Verdana" pitchFamily="34" charset="0"/>
              </a:rPr>
              <a:t>Architecture Council Members</a:t>
            </a:r>
            <a:r>
              <a:rPr lang="de-CH">
                <a:latin typeface="Verdana" pitchFamily="34" charset="0"/>
              </a:rPr>
              <a:t> </a:t>
            </a:r>
            <a:endParaRPr lang="de-CH" b="1">
              <a:latin typeface="Verdana" pitchFamily="34" charset="0"/>
            </a:endParaRPr>
          </a:p>
          <a:p>
            <a:pPr>
              <a:spcAft>
                <a:spcPct val="20000"/>
              </a:spcAft>
              <a:buFontTx/>
              <a:buChar char="•"/>
            </a:pPr>
            <a:r>
              <a:rPr lang="de-CH" sz="1600">
                <a:latin typeface="Verdana" pitchFamily="34" charset="0"/>
              </a:rPr>
              <a:t> Jochen Krause 		(Innoopract) </a:t>
            </a:r>
          </a:p>
          <a:p>
            <a:pPr>
              <a:spcAft>
                <a:spcPct val="20000"/>
              </a:spcAft>
              <a:buFontTx/>
              <a:buChar char="•"/>
            </a:pPr>
            <a:r>
              <a:rPr lang="de-CH" sz="1600">
                <a:latin typeface="Verdana" pitchFamily="34" charset="0"/>
              </a:rPr>
              <a:t> Markus Knauer		(Innoopract)</a:t>
            </a:r>
          </a:p>
          <a:p>
            <a:pPr>
              <a:spcAft>
                <a:spcPct val="20000"/>
              </a:spcAft>
              <a:buFontTx/>
              <a:buChar char="•"/>
            </a:pPr>
            <a:r>
              <a:rPr lang="de-CH" sz="1600">
                <a:latin typeface="Verdana" pitchFamily="34" charset="0"/>
              </a:rPr>
              <a:t> Thomas Schindl		(BestSolution.at)</a:t>
            </a:r>
          </a:p>
          <a:p>
            <a:pPr>
              <a:spcAft>
                <a:spcPct val="20000"/>
              </a:spcAft>
            </a:pPr>
            <a:endParaRPr lang="de-CH" sz="1600">
              <a:latin typeface="Verdana" pitchFamily="34" charset="0"/>
            </a:endParaRPr>
          </a:p>
          <a:p>
            <a:pPr>
              <a:spcAft>
                <a:spcPct val="20000"/>
              </a:spcAft>
            </a:pPr>
            <a:endParaRPr lang="de-CH" sz="1600">
              <a:latin typeface="Verdana"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el 4"/>
          <p:cNvSpPr>
            <a:spLocks noGrp="1"/>
          </p:cNvSpPr>
          <p:nvPr>
            <p:ph type="title" idx="4294967295"/>
          </p:nvPr>
        </p:nvSpPr>
        <p:spPr bwMode="auto">
          <a:xfrm>
            <a:off x="2051050" y="212725"/>
            <a:ext cx="5813425" cy="882650"/>
          </a:xfrm>
          <a:prstGeom prst="rect">
            <a:avLst/>
          </a:prstGeom>
          <a:noFill/>
          <a:ln>
            <a:miter lim="800000"/>
            <a:headEnd/>
            <a:tailEnd/>
          </a:ln>
        </p:spPr>
        <p:txBody>
          <a:bodyPr anchor="ctr"/>
          <a:lstStyle/>
          <a:p>
            <a:pPr algn="ctr" eaLnBrk="1" hangingPunct="1"/>
            <a:r>
              <a:rPr lang="en-US" sz="3600" smtClean="0">
                <a:solidFill>
                  <a:srgbClr val="1A82A1"/>
                </a:solidFill>
              </a:rPr>
              <a:t>Interested Parties</a:t>
            </a:r>
          </a:p>
        </p:txBody>
      </p:sp>
      <p:sp>
        <p:nvSpPr>
          <p:cNvPr id="20482" name="Text Box 3"/>
          <p:cNvSpPr txBox="1">
            <a:spLocks noChangeArrowheads="1"/>
          </p:cNvSpPr>
          <p:nvPr/>
        </p:nvSpPr>
        <p:spPr bwMode="auto">
          <a:xfrm>
            <a:off x="447675" y="1360488"/>
            <a:ext cx="8228013" cy="366712"/>
          </a:xfrm>
          <a:prstGeom prst="rect">
            <a:avLst/>
          </a:prstGeom>
          <a:noFill/>
          <a:ln w="9525">
            <a:noFill/>
            <a:miter lim="800000"/>
            <a:headEnd/>
            <a:tailEnd/>
          </a:ln>
        </p:spPr>
        <p:txBody>
          <a:bodyPr>
            <a:spAutoFit/>
          </a:bodyPr>
          <a:lstStyle/>
          <a:p>
            <a:endParaRPr lang="de-CH"/>
          </a:p>
        </p:txBody>
      </p:sp>
      <p:sp>
        <p:nvSpPr>
          <p:cNvPr id="20483" name="Text Box 4"/>
          <p:cNvSpPr txBox="1">
            <a:spLocks noChangeArrowheads="1"/>
          </p:cNvSpPr>
          <p:nvPr/>
        </p:nvSpPr>
        <p:spPr bwMode="auto">
          <a:xfrm>
            <a:off x="735013" y="1484313"/>
            <a:ext cx="7653337" cy="4865687"/>
          </a:xfrm>
          <a:prstGeom prst="rect">
            <a:avLst/>
          </a:prstGeom>
          <a:noFill/>
          <a:ln w="9525">
            <a:noFill/>
            <a:miter lim="800000"/>
            <a:headEnd/>
            <a:tailEnd/>
          </a:ln>
        </p:spPr>
        <p:txBody>
          <a:bodyPr>
            <a:spAutoFit/>
          </a:bodyPr>
          <a:lstStyle/>
          <a:p>
            <a:pPr defTabSz="914400">
              <a:spcAft>
                <a:spcPct val="20000"/>
              </a:spcAft>
            </a:pPr>
            <a:r>
              <a:rPr lang="de-CH" sz="2000" b="1">
                <a:latin typeface="Verdana" pitchFamily="34" charset="0"/>
              </a:rPr>
              <a:t>Positive Feedback from Organisations</a:t>
            </a:r>
          </a:p>
          <a:p>
            <a:pPr defTabSz="914400">
              <a:spcAft>
                <a:spcPct val="20000"/>
              </a:spcAft>
              <a:buFontTx/>
              <a:buChar char="•"/>
            </a:pPr>
            <a:r>
              <a:rPr lang="de-CH" sz="1600">
                <a:latin typeface="Verdana" pitchFamily="34" charset="0"/>
              </a:rPr>
              <a:t> compeople</a:t>
            </a:r>
          </a:p>
          <a:p>
            <a:pPr defTabSz="914400">
              <a:spcAft>
                <a:spcPct val="20000"/>
              </a:spcAft>
              <a:buFontTx/>
              <a:buChar char="•"/>
            </a:pPr>
            <a:r>
              <a:rPr lang="de-CH" sz="1600">
                <a:latin typeface="Verdana" pitchFamily="34" charset="0"/>
              </a:rPr>
              <a:t> EclipseSource</a:t>
            </a:r>
          </a:p>
          <a:p>
            <a:pPr defTabSz="914400">
              <a:spcAft>
                <a:spcPct val="20000"/>
              </a:spcAft>
              <a:buFontTx/>
              <a:buChar char="•"/>
            </a:pPr>
            <a:r>
              <a:rPr lang="de-CH" sz="1600">
                <a:latin typeface="Verdana" pitchFamily="34" charset="0"/>
              </a:rPr>
              <a:t> Weigle Wilczek</a:t>
            </a:r>
          </a:p>
          <a:p>
            <a:pPr defTabSz="914400">
              <a:spcAft>
                <a:spcPct val="20000"/>
              </a:spcAft>
              <a:buFontTx/>
              <a:buChar char="•"/>
            </a:pPr>
            <a:r>
              <a:rPr lang="de-CH" sz="1600">
                <a:latin typeface="Verdana" pitchFamily="34" charset="0"/>
              </a:rPr>
              <a:t> schlag &amp; rahm</a:t>
            </a:r>
          </a:p>
          <a:p>
            <a:pPr defTabSz="914400">
              <a:spcAft>
                <a:spcPct val="20000"/>
              </a:spcAft>
            </a:pPr>
            <a:endParaRPr lang="de-CH" sz="1600">
              <a:latin typeface="Verdana" pitchFamily="34" charset="0"/>
            </a:endParaRPr>
          </a:p>
          <a:p>
            <a:pPr defTabSz="914400">
              <a:spcAft>
                <a:spcPct val="20000"/>
              </a:spcAft>
            </a:pPr>
            <a:r>
              <a:rPr lang="de-CH" b="1">
                <a:latin typeface="Verdana" pitchFamily="34" charset="0"/>
              </a:rPr>
              <a:t>Positive Feedback</a:t>
            </a:r>
            <a:r>
              <a:rPr lang="de-CH">
                <a:latin typeface="Verdana" pitchFamily="34" charset="0"/>
              </a:rPr>
              <a:t> </a:t>
            </a:r>
            <a:r>
              <a:rPr lang="de-CH" sz="2000" b="1">
                <a:latin typeface="Verdana" pitchFamily="34" charset="0"/>
              </a:rPr>
              <a:t>from Individuals</a:t>
            </a:r>
          </a:p>
          <a:p>
            <a:pPr defTabSz="914400">
              <a:spcAft>
                <a:spcPct val="20000"/>
              </a:spcAft>
              <a:buFontTx/>
              <a:buChar char="•"/>
            </a:pPr>
            <a:r>
              <a:rPr lang="de-CH" sz="1600">
                <a:latin typeface="Verdana" pitchFamily="34" charset="0"/>
              </a:rPr>
              <a:t> Gilles J. Iachelini </a:t>
            </a:r>
          </a:p>
          <a:p>
            <a:pPr defTabSz="914400">
              <a:spcAft>
                <a:spcPct val="20000"/>
              </a:spcAft>
              <a:buFontTx/>
              <a:buChar char="•"/>
            </a:pPr>
            <a:r>
              <a:rPr lang="de-CH" sz="1600">
                <a:latin typeface="Verdana" pitchFamily="34" charset="0"/>
              </a:rPr>
              <a:t> Aleksey V. Zapparov </a:t>
            </a:r>
          </a:p>
          <a:p>
            <a:pPr defTabSz="914400">
              <a:spcAft>
                <a:spcPct val="20000"/>
              </a:spcAft>
              <a:buFontTx/>
              <a:buChar char="•"/>
            </a:pPr>
            <a:r>
              <a:rPr lang="de-CH" sz="1600">
                <a:latin typeface="Verdana" pitchFamily="34" charset="0"/>
              </a:rPr>
              <a:t> Benjamin Muskalla	(EclipseSource)</a:t>
            </a:r>
          </a:p>
          <a:p>
            <a:pPr defTabSz="914400">
              <a:spcAft>
                <a:spcPct val="20000"/>
              </a:spcAft>
              <a:buFontTx/>
              <a:buChar char="•"/>
            </a:pPr>
            <a:r>
              <a:rPr lang="de-CH" sz="1600">
                <a:latin typeface="Verdana" pitchFamily="34" charset="0"/>
              </a:rPr>
              <a:t> Frank Gerhardt		(Gerhardt Informatics Kft.)</a:t>
            </a:r>
          </a:p>
          <a:p>
            <a:pPr defTabSz="914400">
              <a:spcAft>
                <a:spcPct val="20000"/>
              </a:spcAft>
              <a:buFontTx/>
              <a:buChar char="•"/>
            </a:pPr>
            <a:r>
              <a:rPr lang="de-CH" sz="1600">
                <a:latin typeface="Verdana" pitchFamily="34" charset="0"/>
              </a:rPr>
              <a:t> Michael Pucher		(affinis)</a:t>
            </a:r>
          </a:p>
          <a:p>
            <a:pPr defTabSz="914400">
              <a:spcAft>
                <a:spcPct val="20000"/>
              </a:spcAft>
              <a:buFontTx/>
              <a:buChar char="•"/>
            </a:pPr>
            <a:r>
              <a:rPr lang="de-CH" sz="1600">
                <a:latin typeface="Verdana" pitchFamily="34" charset="0"/>
              </a:rPr>
              <a:t> Tonny Madsen		(The RCP Company)</a:t>
            </a:r>
          </a:p>
          <a:p>
            <a:pPr defTabSz="914400">
              <a:spcAft>
                <a:spcPct val="20000"/>
              </a:spcAft>
              <a:buFontTx/>
              <a:buChar char="•"/>
            </a:pPr>
            <a:r>
              <a:rPr lang="de-CH" sz="1600">
                <a:latin typeface="Verdana" pitchFamily="34" charset="0"/>
              </a:rPr>
              <a:t> Ricco Deutscher		(Sopera)</a:t>
            </a:r>
          </a:p>
          <a:p>
            <a:pPr defTabSz="914400"/>
            <a:endParaRPr lang="de-CH" sz="1600">
              <a:latin typeface="Verdana" pitchFamily="34" charset="0"/>
            </a:endParaRPr>
          </a:p>
          <a:p>
            <a:pPr defTabSz="914400"/>
            <a:endParaRPr lang="de-CH">
              <a:latin typeface="Verdana"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Vorlag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orlag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Template>
  <TotalTime>0</TotalTime>
  <Words>646</Words>
  <Application>Microsoft Office PowerPoint</Application>
  <PresentationFormat>On-screen Show (4:3)</PresentationFormat>
  <Paragraphs>114</Paragraphs>
  <Slides>12</Slides>
  <Notes>11</Notes>
  <HiddenSlides>0</HiddenSlides>
  <MMClips>0</MMClips>
  <ScaleCrop>false</ScaleCrop>
  <HeadingPairs>
    <vt:vector size="6" baseType="variant">
      <vt:variant>
        <vt:lpstr>Fonts Used</vt:lpstr>
      </vt:variant>
      <vt:variant>
        <vt:i4>3</vt:i4>
      </vt:variant>
      <vt:variant>
        <vt:lpstr>Design Template</vt:lpstr>
      </vt:variant>
      <vt:variant>
        <vt:i4>3</vt:i4>
      </vt:variant>
      <vt:variant>
        <vt:lpstr>Slide Titles</vt:lpstr>
      </vt:variant>
      <vt:variant>
        <vt:i4>12</vt:i4>
      </vt:variant>
    </vt:vector>
  </HeadingPairs>
  <TitlesOfParts>
    <vt:vector size="18" baseType="lpstr">
      <vt:lpstr>Arial</vt:lpstr>
      <vt:lpstr>Verdana</vt:lpstr>
      <vt:lpstr>Calibri</vt:lpstr>
      <vt:lpstr>Vorlage</vt:lpstr>
      <vt:lpstr>Vorlage</vt:lpstr>
      <vt:lpstr>Vorlage</vt:lpstr>
      <vt:lpstr>Eclipse Scout  Creation Review, April 7th, 2010   Project Leads: Matthias Zimmermann, Andreas Hoegger </vt:lpstr>
      <vt:lpstr>Eclipse Scout</vt:lpstr>
      <vt:lpstr>Driving Values</vt:lpstr>
      <vt:lpstr>Project Scope</vt:lpstr>
      <vt:lpstr>Main Features</vt:lpstr>
      <vt:lpstr>Relations to Projects</vt:lpstr>
      <vt:lpstr>Initial Committers</vt:lpstr>
      <vt:lpstr>Mentors</vt:lpstr>
      <vt:lpstr>Interested Parties</vt:lpstr>
      <vt:lpstr>Code / Licencing</vt:lpstr>
      <vt:lpstr>Schedule</vt:lpstr>
      <vt:lpstr>Links</vt:lpstr>
    </vt:vector>
  </TitlesOfParts>
  <Company>BSI AG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Wir lieben Software.</dc:title>
  <dc:creator>mzi</dc:creator>
  <cp:lastModifiedBy>Matthias Zimmermann</cp:lastModifiedBy>
  <cp:revision>108</cp:revision>
  <dcterms:created xsi:type="dcterms:W3CDTF">2009-08-10T14:04:23Z</dcterms:created>
  <dcterms:modified xsi:type="dcterms:W3CDTF">2010-03-31T06:48:23Z</dcterms:modified>
</cp:coreProperties>
</file>