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4"/>
  </p:sldMasterIdLst>
  <p:notesMasterIdLst>
    <p:notesMasterId r:id="rId11"/>
  </p:notesMasterIdLst>
  <p:handoutMasterIdLst>
    <p:handoutMasterId r:id="rId12"/>
  </p:handoutMasterIdLst>
  <p:sldIdLst>
    <p:sldId id="355" r:id="rId5"/>
    <p:sldId id="419" r:id="rId6"/>
    <p:sldId id="399" r:id="rId7"/>
    <p:sldId id="415" r:id="rId8"/>
    <p:sldId id="408" r:id="rId9"/>
    <p:sldId id="420" r:id="rId10"/>
  </p:sldIdLst>
  <p:sldSz cx="9144000" cy="6858000" type="screen4x3"/>
  <p:notesSz cx="6896100" cy="10033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E74FAF3-A2D2-4E05-A835-8E5F9DC8150C}">
          <p14:sldIdLst>
            <p14:sldId id="355"/>
            <p14:sldId id="419"/>
            <p14:sldId id="399"/>
            <p14:sldId id="415"/>
            <p14:sldId id="408"/>
            <p14:sldId id="4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0B9"/>
    <a:srgbClr val="6482A0"/>
    <a:srgbClr val="EB5A50"/>
    <a:srgbClr val="C8051E"/>
    <a:srgbClr val="AF0A19"/>
    <a:srgbClr val="960F1E"/>
    <a:srgbClr val="C3B4A0"/>
    <a:srgbClr val="FEFEFD"/>
    <a:srgbClr val="FFFEFD"/>
    <a:srgbClr val="FF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52" autoAdjust="0"/>
    <p:restoredTop sz="90000" autoAdjust="0"/>
  </p:normalViewPr>
  <p:slideViewPr>
    <p:cSldViewPr showGuides="1">
      <p:cViewPr varScale="1">
        <p:scale>
          <a:sx n="98" d="100"/>
          <a:sy n="98" d="100"/>
        </p:scale>
        <p:origin x="-1056" y="-108"/>
      </p:cViewPr>
      <p:guideLst>
        <p:guide orient="horz" pos="709"/>
        <p:guide orient="horz" pos="3203"/>
        <p:guide orient="horz" pos="1298"/>
        <p:guide orient="horz" pos="436"/>
        <p:guide pos="340"/>
        <p:guide pos="5465"/>
        <p:guide pos="521"/>
        <p:guide pos="29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2880" y="-102"/>
      </p:cViewPr>
      <p:guideLst>
        <p:guide orient="horz" pos="3160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779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779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60318EF-B853-49B2-88A0-A773DFDA50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725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779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16500" cy="376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480" y="4765675"/>
            <a:ext cx="505714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779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D7DD9F4-850C-4430-A59E-A67240206B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286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74625" indent="-174625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60363" indent="-185738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534988" indent="-174625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719138" indent="-184150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2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74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16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737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73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image" Target="../media/image3.jpeg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tags" Target="../tags/tag12.xml"/><Relationship Id="rId11" Type="http://schemas.openxmlformats.org/officeDocument/2006/relationships/image" Target="../media/image1.emf"/><Relationship Id="rId5" Type="http://schemas.openxmlformats.org/officeDocument/2006/relationships/tags" Target="../tags/tag11.xml"/><Relationship Id="rId10" Type="http://schemas.openxmlformats.org/officeDocument/2006/relationships/oleObject" Target="../embeddings/oleObject2.bin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vmlDrawing" Target="../drawings/vmlDrawing8.v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4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2.xml"/><Relationship Id="rId1" Type="http://schemas.openxmlformats.org/officeDocument/2006/relationships/vmlDrawing" Target="../drawings/vmlDrawing9.v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vmlDrawing" Target="../drawings/vmlDrawing3.vml"/><Relationship Id="rId6" Type="http://schemas.openxmlformats.org/officeDocument/2006/relationships/tags" Target="../tags/tag19.xml"/><Relationship Id="rId11" Type="http://schemas.openxmlformats.org/officeDocument/2006/relationships/image" Target="../media/image1.emf"/><Relationship Id="rId5" Type="http://schemas.openxmlformats.org/officeDocument/2006/relationships/tags" Target="../tags/tag18.xml"/><Relationship Id="rId10" Type="http://schemas.openxmlformats.org/officeDocument/2006/relationships/oleObject" Target="../embeddings/oleObject3.bin"/><Relationship Id="rId4" Type="http://schemas.openxmlformats.org/officeDocument/2006/relationships/tags" Target="../tags/tag17.xml"/><Relationship Id="rId9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3.xml"/><Relationship Id="rId7" Type="http://schemas.openxmlformats.org/officeDocument/2006/relationships/oleObject" Target="../embeddings/oleObject4.bin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5.v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4.png"/><Relationship Id="rId2" Type="http://schemas.openxmlformats.org/officeDocument/2006/relationships/tags" Target="../tags/tag3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4.xml"/><Relationship Id="rId7" Type="http://schemas.openxmlformats.org/officeDocument/2006/relationships/oleObject" Target="../embeddings/oleObject7.bin"/><Relationship Id="rId2" Type="http://schemas.openxmlformats.org/officeDocument/2006/relationships/tags" Target="../tags/tag33.xml"/><Relationship Id="rId1" Type="http://schemas.openxmlformats.org/officeDocument/2006/relationships/vmlDrawing" Target="../drawings/vmlDrawing7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6.xml"/><Relationship Id="rId10" Type="http://schemas.openxmlformats.org/officeDocument/2006/relationships/image" Target="../media/image4.png"/><Relationship Id="rId4" Type="http://schemas.openxmlformats.org/officeDocument/2006/relationships/tags" Target="../tags/tag35.xml"/><Relationship Id="rId9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 bwMode="auto">
          <a:xfrm>
            <a:off x="395536" y="6237312"/>
            <a:ext cx="8748464" cy="28803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" name="Grafik 9" descr="3798680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 cstate="screen"/>
          <a:srcRect/>
          <a:stretch>
            <a:fillRect/>
          </a:stretch>
        </p:blipFill>
        <p:spPr>
          <a:xfrm>
            <a:off x="539750" y="1125538"/>
            <a:ext cx="8604250" cy="3049089"/>
          </a:xfrm>
          <a:prstGeom prst="rect">
            <a:avLst/>
          </a:prstGeom>
        </p:spPr>
      </p:pic>
      <p:sp>
        <p:nvSpPr>
          <p:cNvPr id="11" name="Rechteck 10"/>
          <p:cNvSpPr/>
          <p:nvPr userDrawn="1">
            <p:custDataLst>
              <p:tags r:id="rId5"/>
            </p:custDataLst>
          </p:nvPr>
        </p:nvSpPr>
        <p:spPr bwMode="auto">
          <a:xfrm>
            <a:off x="539750" y="4149080"/>
            <a:ext cx="8604250" cy="230410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 userDrawn="1">
            <p:custDataLst>
              <p:tags r:id="rId6"/>
            </p:custDataLst>
          </p:nvPr>
        </p:nvSpPr>
        <p:spPr bwMode="auto">
          <a:xfrm>
            <a:off x="539750" y="4077072"/>
            <a:ext cx="8604250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  <p:custDataLst>
              <p:tags r:id="rId7"/>
            </p:custDataLst>
          </p:nvPr>
        </p:nvSpPr>
        <p:spPr bwMode="gray">
          <a:xfrm>
            <a:off x="755576" y="4876475"/>
            <a:ext cx="7920112" cy="424733"/>
          </a:xfrm>
        </p:spPr>
        <p:txBody>
          <a:bodyPr anchor="t" anchorCtr="0"/>
          <a:lstStyle>
            <a:lvl1pPr marL="0" indent="0" algn="l">
              <a:buFontTx/>
              <a:buNone/>
              <a:tabLst/>
              <a:defRPr sz="1400"/>
            </a:lvl1pPr>
          </a:lstStyle>
          <a:p>
            <a:r>
              <a:rPr lang="de-DE" altLang="de-DE" noProof="0" smtClean="0"/>
              <a:t>Formatvorlage des Untertitelmasters durch Klicken bearbeiten</a:t>
            </a:r>
            <a:endParaRPr lang="de-DE" altLang="de-DE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  <p:custDataLst>
              <p:tags r:id="rId8"/>
            </p:custDataLst>
          </p:nvPr>
        </p:nvSpPr>
        <p:spPr bwMode="gray">
          <a:xfrm>
            <a:off x="755576" y="4387049"/>
            <a:ext cx="7920112" cy="504056"/>
          </a:xfrm>
          <a:prstGeom prst="rect">
            <a:avLst/>
          </a:prstGeom>
          <a:noFill/>
        </p:spPr>
        <p:txBody>
          <a:bodyPr lIns="90000" tIns="46800" rIns="90000" bIns="46800" anchor="t"/>
          <a:lstStyle>
            <a:lvl1pPr algn="l">
              <a:defRPr sz="2400" b="1" cap="none" baseline="0"/>
            </a:lvl1pPr>
          </a:lstStyle>
          <a:p>
            <a:r>
              <a:rPr lang="de-DE" altLang="de-DE" noProof="0" smtClean="0"/>
              <a:t>Titelmasterformat durch Klicken bearbeiten</a:t>
            </a:r>
            <a:endParaRPr lang="de-DE" alt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83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5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55576" y="2205038"/>
            <a:ext cx="3529012" cy="3744912"/>
          </a:xfrm>
          <a:solidFill>
            <a:schemeClr val="bg1">
              <a:alpha val="70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1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93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9"/>
            <a:ext cx="8604250" cy="2951534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5" name="Rechteck 14"/>
          <p:cNvSpPr/>
          <p:nvPr userDrawn="1">
            <p:custDataLst>
              <p:tags r:id="rId4"/>
            </p:custDataLst>
          </p:nvPr>
        </p:nvSpPr>
        <p:spPr bwMode="auto">
          <a:xfrm>
            <a:off x="395536" y="6237312"/>
            <a:ext cx="8748464" cy="28803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 userDrawn="1">
            <p:custDataLst>
              <p:tags r:id="rId5"/>
            </p:custDataLst>
          </p:nvPr>
        </p:nvSpPr>
        <p:spPr bwMode="auto">
          <a:xfrm>
            <a:off x="539750" y="4149080"/>
            <a:ext cx="8604250" cy="230410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 userDrawn="1">
            <p:custDataLst>
              <p:tags r:id="rId6"/>
            </p:custDataLst>
          </p:nvPr>
        </p:nvSpPr>
        <p:spPr bwMode="auto">
          <a:xfrm>
            <a:off x="539750" y="4077072"/>
            <a:ext cx="8604250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  <p:custDataLst>
              <p:tags r:id="rId7"/>
            </p:custDataLst>
          </p:nvPr>
        </p:nvSpPr>
        <p:spPr bwMode="gray">
          <a:xfrm>
            <a:off x="755576" y="4876475"/>
            <a:ext cx="7920112" cy="424733"/>
          </a:xfrm>
        </p:spPr>
        <p:txBody>
          <a:bodyPr anchor="t" anchorCtr="0"/>
          <a:lstStyle>
            <a:lvl1pPr marL="0" indent="0" algn="l">
              <a:buFontTx/>
              <a:buNone/>
              <a:tabLst/>
              <a:defRPr sz="1400"/>
            </a:lvl1pPr>
          </a:lstStyle>
          <a:p>
            <a:r>
              <a:rPr lang="de-DE" altLang="de-DE" noProof="0" smtClean="0"/>
              <a:t>Formatvorlage des Untertitelmasters durch Klicken bearbeiten</a:t>
            </a:r>
            <a:endParaRPr lang="de-DE" altLang="de-DE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  <p:custDataLst>
              <p:tags r:id="rId8"/>
            </p:custDataLst>
          </p:nvPr>
        </p:nvSpPr>
        <p:spPr bwMode="gray">
          <a:xfrm>
            <a:off x="755576" y="4387049"/>
            <a:ext cx="7920112" cy="504056"/>
          </a:xfrm>
          <a:prstGeom prst="rect">
            <a:avLst/>
          </a:prstGeom>
          <a:noFill/>
        </p:spPr>
        <p:txBody>
          <a:bodyPr lIns="90000" tIns="46800" rIns="90000" bIns="46800" anchor="t"/>
          <a:lstStyle>
            <a:lvl1pPr algn="l">
              <a:defRPr sz="2400" b="1" cap="none" baseline="0"/>
            </a:lvl1pPr>
          </a:lstStyle>
          <a:p>
            <a:r>
              <a:rPr lang="de-DE" altLang="de-DE" noProof="0" smtClean="0"/>
              <a:t>Titelmasterformat durch Klicken bearbeiten</a:t>
            </a:r>
            <a:endParaRPr lang="de-DE" alt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1" hasCustomPrompt="1"/>
          </p:nvPr>
        </p:nvSpPr>
        <p:spPr bwMode="gray">
          <a:xfrm>
            <a:off x="755576" y="2204864"/>
            <a:ext cx="7920112" cy="4005136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5576" y="2205038"/>
            <a:ext cx="7848600" cy="3671887"/>
          </a:xfrm>
        </p:spPr>
        <p:txBody>
          <a:bodyPr numCol="2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lvl2pPr>
            <a:lvl3pPr marL="358775" marR="0" indent="-18573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3pPr>
            <a:lvl4pPr marL="541338" marR="0" indent="-18256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4pPr>
            <a:lvl5pPr marL="715963" marR="0" indent="-1746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Textmasterformate durch Klicken bearbeiten</a:t>
            </a:r>
          </a:p>
          <a:p>
            <a:pPr marL="180975" marR="0" lvl="1" indent="-18097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Erste Ebene</a:t>
            </a:r>
          </a:p>
          <a:p>
            <a:pPr marL="358775" marR="0" lvl="2" indent="-18573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Zweite Ebene</a:t>
            </a:r>
          </a:p>
          <a:p>
            <a:pPr marL="541338" marR="0" lvl="3" indent="-18256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alt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Dritte Ebene</a:t>
            </a:r>
          </a:p>
          <a:p>
            <a:pPr marL="715963" marR="0" lvl="4" indent="-1746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alt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Vierte Ebene</a:t>
            </a:r>
            <a:endParaRPr kumimoji="0" lang="en-GB" alt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für Grafiken mit weißem 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7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/>
          <p:cNvSpPr/>
          <p:nvPr userDrawn="1">
            <p:custDataLst>
              <p:tags r:id="rId3"/>
            </p:custDataLst>
          </p:nvPr>
        </p:nvSpPr>
        <p:spPr bwMode="auto">
          <a:xfrm>
            <a:off x="539750" y="1125538"/>
            <a:ext cx="8604250" cy="53276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1"/>
            <p:custDataLst>
              <p:tags r:id="rId5"/>
            </p:custDataLst>
          </p:nvPr>
        </p:nvSpPr>
        <p:spPr bwMode="gray">
          <a:xfrm>
            <a:off x="755576" y="2204864"/>
            <a:ext cx="7920112" cy="40051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Tx/>
              <a:defRPr>
                <a:solidFill>
                  <a:schemeClr val="bg2"/>
                </a:solidFill>
              </a:defRPr>
            </a:lvl2pPr>
            <a:lvl3pPr>
              <a:buClrTx/>
              <a:defRPr>
                <a:solidFill>
                  <a:schemeClr val="bg2"/>
                </a:solidFill>
              </a:defRPr>
            </a:lvl3pPr>
            <a:lvl4pPr>
              <a:buClrTx/>
              <a:defRPr>
                <a:solidFill>
                  <a:schemeClr val="bg2"/>
                </a:solidFill>
              </a:defRPr>
            </a:lvl4pPr>
            <a:lvl5pPr>
              <a:buClrTx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6" name="Rechteck 5"/>
          <p:cNvSpPr/>
          <p:nvPr userDrawn="1"/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" name="Rechteck 7"/>
          <p:cNvSpPr/>
          <p:nvPr userDrawn="1"/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großfläch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1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ganzseit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0" y="0"/>
            <a:ext cx="9144000" cy="6858000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755576" y="2205038"/>
            <a:ext cx="3496534" cy="3671887"/>
          </a:xfrm>
          <a:solidFill>
            <a:schemeClr val="bg1">
              <a:alpha val="20000"/>
            </a:schemeClr>
          </a:solidFill>
        </p:spPr>
        <p:txBody>
          <a:bodyPr numCol="2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pic>
        <p:nvPicPr>
          <p:cNvPr id="10" name="Grafik 4" descr="Logo_Empolis_Neg.png"/>
          <p:cNvPicPr>
            <a:picLocks noChangeAspect="1"/>
          </p:cNvPicPr>
          <p:nvPr userDrawn="1"/>
        </p:nvPicPr>
        <p:blipFill>
          <a:blip r:embed="rId7" cstate="screen"/>
          <a:stretch>
            <a:fillRect/>
          </a:stretch>
        </p:blipFill>
        <p:spPr>
          <a:xfrm>
            <a:off x="7005364" y="413876"/>
            <a:ext cx="1640131" cy="537170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 bwMode="gray">
          <a:xfrm>
            <a:off x="0" y="1340768"/>
            <a:ext cx="4572000" cy="360040"/>
          </a:xfrm>
          <a:solidFill>
            <a:schemeClr val="accent6"/>
          </a:solidFill>
        </p:spPr>
        <p:txBody>
          <a:bodyPr anchor="ctr"/>
          <a:lstStyle>
            <a:lvl1pPr marL="623888" indent="0"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ganzseit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9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Bildplatzhalter 5" descr="3798680.jpg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9" cstate="screen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4" descr="Logo_Empolis_Neg.pn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0" cstate="screen"/>
          <a:stretch>
            <a:fillRect/>
          </a:stretch>
        </p:blipFill>
        <p:spPr>
          <a:xfrm>
            <a:off x="7005364" y="413876"/>
            <a:ext cx="1640131" cy="537170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0" y="1319643"/>
            <a:ext cx="4572000" cy="402291"/>
          </a:xfrm>
          <a:solidFill>
            <a:schemeClr val="accent6"/>
          </a:solidFill>
        </p:spPr>
        <p:txBody>
          <a:bodyPr anchor="ctr">
            <a:spAutoFit/>
          </a:bodyPr>
          <a:lstStyle>
            <a:lvl1pPr marL="623888" indent="0"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1" name="think-cell Slide" r:id="rId20" imgW="270" imgH="270" progId="TCLayout.ActiveDocument.1">
                  <p:embed/>
                </p:oleObj>
              </mc:Choice>
              <mc:Fallback>
                <p:oleObj name="think-cell Slide" r:id="rId2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hteck 16"/>
          <p:cNvSpPr/>
          <p:nvPr>
            <p:custDataLst>
              <p:tags r:id="rId15"/>
            </p:custDataLst>
          </p:nvPr>
        </p:nvSpPr>
        <p:spPr bwMode="auto">
          <a:xfrm>
            <a:off x="539750" y="1125538"/>
            <a:ext cx="8604250" cy="532765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gray">
          <a:xfrm>
            <a:off x="755576" y="2276871"/>
            <a:ext cx="7938424" cy="393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 smtClean="0"/>
              <a:t>Klicken Sie, um die Formate des Vorlagentextes zu bearbeiten</a:t>
            </a:r>
          </a:p>
          <a:p>
            <a:pPr lvl="1"/>
            <a:r>
              <a:rPr lang="de-DE" altLang="de-DE" noProof="0" dirty="0" smtClean="0"/>
              <a:t>Erste Ebene</a:t>
            </a:r>
          </a:p>
          <a:p>
            <a:pPr lvl="2"/>
            <a:r>
              <a:rPr lang="de-DE" altLang="de-DE" noProof="0" dirty="0" smtClean="0"/>
              <a:t>Zweite Ebene</a:t>
            </a:r>
          </a:p>
          <a:p>
            <a:pPr lvl="3"/>
            <a:r>
              <a:rPr lang="de-DE" altLang="de-DE" noProof="0" dirty="0" smtClean="0"/>
              <a:t>Dritte Ebene</a:t>
            </a:r>
          </a:p>
          <a:p>
            <a:pPr lvl="4"/>
            <a:r>
              <a:rPr lang="de-DE" altLang="de-DE" noProof="0" dirty="0" smtClean="0"/>
              <a:t>Vierte Ebene</a:t>
            </a:r>
          </a:p>
        </p:txBody>
      </p:sp>
      <p:sp>
        <p:nvSpPr>
          <p:cNvPr id="1033" name="Rectangle 5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755576" y="1125538"/>
            <a:ext cx="7938424" cy="81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 smtClean="0"/>
              <a:t>Klicken Sie, um das Titelformat zu bearbeiten</a:t>
            </a:r>
          </a:p>
        </p:txBody>
      </p:sp>
      <p:sp>
        <p:nvSpPr>
          <p:cNvPr id="12" name="Rechteck 11"/>
          <p:cNvSpPr/>
          <p:nvPr>
            <p:custDataLst>
              <p:tags r:id="rId18"/>
            </p:custDataLst>
          </p:nvPr>
        </p:nvSpPr>
        <p:spPr bwMode="gray">
          <a:xfrm>
            <a:off x="7636540" y="6547289"/>
            <a:ext cx="1116124" cy="251448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t" anchorCtr="0"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b="0" kern="1200" noProof="0" dirty="0" smtClean="0">
                <a:solidFill>
                  <a:schemeClr val="bg2"/>
                </a:solidFill>
                <a:latin typeface="Arial" charset="0"/>
                <a:ea typeface="+mn-ea"/>
                <a:cs typeface="+mn-cs"/>
              </a:rPr>
              <a:t>Seite </a:t>
            </a:r>
            <a:fld id="{FB09A602-2268-4BA5-8F68-00798E31258A}" type="slidenum">
              <a:rPr lang="de-DE" sz="1000" b="0" kern="1200" noProof="0" smtClean="0">
                <a:solidFill>
                  <a:schemeClr val="bg2"/>
                </a:solidFill>
                <a:latin typeface="Arial" charset="0"/>
                <a:ea typeface="+mn-ea"/>
                <a:cs typeface="+mn-cs"/>
              </a:rPr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‹Nr.›</a:t>
            </a:fld>
            <a:endParaRPr lang="de-DE" sz="1000" b="0" kern="1200" noProof="0" dirty="0" smtClean="0">
              <a:solidFill>
                <a:schemeClr val="bg2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Grafik 13" descr="Logo_Empolis_2.png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2" cstate="screen"/>
          <a:stretch>
            <a:fillRect/>
          </a:stretch>
        </p:blipFill>
        <p:spPr>
          <a:xfrm>
            <a:off x="6997310" y="452369"/>
            <a:ext cx="1654526" cy="469981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755576" y="6496568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8" r:id="rId2"/>
    <p:sldLayoutId id="2147483747" r:id="rId3"/>
    <p:sldLayoutId id="2147483761" r:id="rId4"/>
    <p:sldLayoutId id="2147483759" r:id="rId5"/>
    <p:sldLayoutId id="2147483748" r:id="rId6"/>
    <p:sldLayoutId id="2147483760" r:id="rId7"/>
    <p:sldLayoutId id="2147483762" r:id="rId8"/>
    <p:sldLayoutId id="2147483763" r:id="rId9"/>
    <p:sldLayoutId id="2147483764" r:id="rId10"/>
    <p:sldLayoutId id="2147483765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Font typeface="Arial" charset="0"/>
        <a:defRPr sz="1400">
          <a:solidFill>
            <a:schemeClr val="bg1"/>
          </a:solidFill>
          <a:latin typeface="+mn-lt"/>
          <a:ea typeface="+mn-ea"/>
          <a:cs typeface="+mn-cs"/>
        </a:defRPr>
      </a:lvl1pPr>
      <a:lvl2pPr marL="180975" indent="-180975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Arial"/>
        <a:buChar char="•"/>
        <a:defRPr sz="1400">
          <a:solidFill>
            <a:schemeClr val="bg1"/>
          </a:solidFill>
          <a:latin typeface="+mn-lt"/>
        </a:defRPr>
      </a:lvl2pPr>
      <a:lvl3pPr marL="358775" indent="-185738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defRPr sz="1400">
          <a:solidFill>
            <a:schemeClr val="bg1"/>
          </a:solidFill>
          <a:latin typeface="+mn-lt"/>
        </a:defRPr>
      </a:lvl3pPr>
      <a:lvl4pPr marL="541338" indent="-182563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tabLst/>
        <a:defRPr lang="de-DE" altLang="de-DE" sz="1400" dirty="0" smtClean="0">
          <a:solidFill>
            <a:schemeClr val="bg1"/>
          </a:solidFill>
          <a:latin typeface="+mn-lt"/>
        </a:defRPr>
      </a:lvl4pPr>
      <a:lvl5pPr marL="715963" indent="-174625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tabLst/>
        <a:defRPr lang="de-DE" altLang="de-DE" sz="1400" dirty="0" smtClean="0">
          <a:solidFill>
            <a:schemeClr val="bg1"/>
          </a:solidFill>
          <a:latin typeface="+mn-lt"/>
        </a:defRPr>
      </a:lvl5pPr>
      <a:lvl6pPr marL="20018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6pPr>
      <a:lvl7pPr marL="24590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7pPr>
      <a:lvl8pPr marL="29162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8pPr>
      <a:lvl9pPr marL="33734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lipse.org/smil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Andreas Weber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SMILA Tutorial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SMILA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683568" y="3933056"/>
            <a:ext cx="8296999" cy="19257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Eclipse Open Source Project: 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www.eclipse.org/smila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Start: </a:t>
            </a:r>
            <a:r>
              <a:rPr lang="en-US" dirty="0" err="1" smtClean="0">
                <a:solidFill>
                  <a:schemeClr val="bg1"/>
                </a:solidFill>
              </a:rPr>
              <a:t>Januar</a:t>
            </a:r>
            <a:r>
              <a:rPr lang="en-US" dirty="0" smtClean="0">
                <a:solidFill>
                  <a:schemeClr val="bg1"/>
                </a:solidFill>
              </a:rPr>
              <a:t> 2008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Theseus: </a:t>
            </a:r>
            <a:r>
              <a:rPr lang="en-US" dirty="0" err="1" smtClean="0">
                <a:solidFill>
                  <a:schemeClr val="bg1"/>
                </a:solidFill>
              </a:rPr>
              <a:t>Gemeinsame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Plattform</a:t>
            </a:r>
            <a:r>
              <a:rPr lang="en-US" dirty="0" smtClean="0">
                <a:solidFill>
                  <a:schemeClr val="bg1"/>
                </a:solidFill>
              </a:rPr>
              <a:t> der </a:t>
            </a:r>
            <a:r>
              <a:rPr lang="en-US" dirty="0" err="1" smtClean="0">
                <a:solidFill>
                  <a:schemeClr val="bg1"/>
                </a:solidFill>
              </a:rPr>
              <a:t>Komponenten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Empolis</a:t>
            </a:r>
            <a:r>
              <a:rPr lang="en-US" dirty="0" smtClean="0">
                <a:solidFill>
                  <a:schemeClr val="bg1"/>
                </a:solidFill>
              </a:rPr>
              <a:t> Information Management GmbH und </a:t>
            </a:r>
            <a:r>
              <a:rPr lang="en-US" dirty="0" err="1">
                <a:solidFill>
                  <a:schemeClr val="bg1"/>
                </a:solidFill>
              </a:rPr>
              <a:t>brox</a:t>
            </a:r>
            <a:r>
              <a:rPr lang="en-US" dirty="0">
                <a:solidFill>
                  <a:schemeClr val="bg1"/>
                </a:solidFill>
              </a:rPr>
              <a:t> IT Solutions </a:t>
            </a:r>
            <a:r>
              <a:rPr lang="en-US" dirty="0" smtClean="0">
                <a:solidFill>
                  <a:schemeClr val="bg1"/>
                </a:solidFill>
              </a:rPr>
              <a:t>GmbH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a</a:t>
            </a:r>
            <a:r>
              <a:rPr lang="en-US" dirty="0" err="1" smtClean="0">
                <a:solidFill>
                  <a:schemeClr val="bg1"/>
                </a:solidFill>
              </a:rPr>
              <a:t>ktuelles</a:t>
            </a:r>
            <a:r>
              <a:rPr lang="en-US" dirty="0" smtClean="0">
                <a:solidFill>
                  <a:schemeClr val="bg1"/>
                </a:solidFill>
              </a:rPr>
              <a:t> Release: SMILA 1.1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7012"/>
            <a:ext cx="4144681" cy="113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SMILA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845164" y="2683823"/>
            <a:ext cx="5358064" cy="2151849"/>
            <a:chOff x="1845164" y="2683823"/>
            <a:chExt cx="5358064" cy="2151849"/>
          </a:xfrm>
        </p:grpSpPr>
        <p:sp>
          <p:nvSpPr>
            <p:cNvPr id="7" name="Textfeld 6"/>
            <p:cNvSpPr txBox="1"/>
            <p:nvPr/>
          </p:nvSpPr>
          <p:spPr>
            <a:xfrm>
              <a:off x="1845164" y="2683823"/>
              <a:ext cx="5358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="1" dirty="0" smtClean="0">
                  <a:latin typeface="+mj-lt"/>
                </a:rPr>
                <a:t>SMILA</a:t>
              </a:r>
              <a:r>
                <a:rPr lang="de-DE" sz="2200" dirty="0" smtClean="0">
                  <a:latin typeface="+mj-lt"/>
                </a:rPr>
                <a:t> </a:t>
              </a:r>
              <a:r>
                <a:rPr lang="de-DE" sz="2200" dirty="0" err="1" smtClean="0">
                  <a:latin typeface="+mj-lt"/>
                </a:rPr>
                <a:t>is</a:t>
              </a:r>
              <a:r>
                <a:rPr lang="de-DE" sz="2200" dirty="0" smtClean="0">
                  <a:latin typeface="+mj-lt"/>
                </a:rPr>
                <a:t> an </a:t>
              </a:r>
              <a:r>
                <a:rPr lang="de-DE" sz="2400" b="1" dirty="0" smtClean="0">
                  <a:solidFill>
                    <a:schemeClr val="accent1"/>
                  </a:solidFill>
                  <a:latin typeface="+mj-lt"/>
                </a:rPr>
                <a:t>extensibl</a:t>
              </a:r>
              <a:r>
                <a:rPr lang="de-DE" sz="2200" b="1" dirty="0" smtClean="0">
                  <a:solidFill>
                    <a:schemeClr val="accent1"/>
                  </a:solidFill>
                  <a:latin typeface="+mj-lt"/>
                </a:rPr>
                <a:t>e </a:t>
              </a:r>
              <a:r>
                <a:rPr lang="de-DE" sz="2200" b="1" dirty="0" err="1" smtClean="0">
                  <a:solidFill>
                    <a:schemeClr val="accent1"/>
                  </a:solidFill>
                  <a:latin typeface="+mj-lt"/>
                </a:rPr>
                <a:t>framework</a:t>
              </a:r>
              <a:endParaRPr lang="de-DE" sz="2200" b="1" dirty="0" smtClean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105664" y="3090194"/>
              <a:ext cx="444949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smtClean="0">
                  <a:latin typeface="+mj-lt"/>
                </a:rPr>
                <a:t>for building 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Big Data </a:t>
              </a:r>
            </a:p>
            <a:p>
              <a:r>
                <a:rPr lang="de-DE" sz="2200" smtClean="0">
                  <a:latin typeface="+mj-lt"/>
                </a:rPr>
                <a:t>	and/or</a:t>
              </a:r>
              <a:r>
                <a:rPr lang="de-DE" sz="2200" b="1" smtClean="0">
                  <a:solidFill>
                    <a:schemeClr val="accent1"/>
                  </a:solidFill>
                  <a:latin typeface="+mj-lt"/>
                </a:rPr>
                <a:t> search </a:t>
              </a:r>
              <a:r>
                <a:rPr lang="de-DE" sz="2200" smtClean="0">
                  <a:latin typeface="+mj-lt"/>
                </a:rPr>
                <a:t>solutions</a:t>
              </a:r>
              <a:endParaRPr lang="de-DE" sz="2200" dirty="0" smtClean="0">
                <a:latin typeface="+mj-lt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1960544" y="3896806"/>
              <a:ext cx="4479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smtClean="0">
                  <a:latin typeface="+mj-lt"/>
                </a:rPr>
                <a:t>to 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access </a:t>
              </a:r>
              <a:r>
                <a:rPr lang="de-DE" sz="2800" smtClean="0">
                  <a:latin typeface="+mj-lt"/>
                </a:rPr>
                <a:t>and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 process</a:t>
              </a:r>
              <a:endParaRPr lang="de-DE" sz="2800" b="1">
                <a:solidFill>
                  <a:schemeClr val="accent1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493236" y="4404785"/>
              <a:ext cx="47099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smtClean="0">
                  <a:latin typeface="+mj-lt"/>
                </a:rPr>
                <a:t>unstructured information</a:t>
              </a:r>
              <a:endParaRPr lang="de-DE" sz="2200" b="1" dirty="0" smtClean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8686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Suche</a:t>
            </a:r>
            <a:endParaRPr lang="de-DE" dirty="0"/>
          </a:p>
        </p:txBody>
      </p:sp>
      <p:pic>
        <p:nvPicPr>
          <p:cNvPr id="35" name="Inhaltsplatzhalter 34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5184576" cy="5184576"/>
          </a:xfrm>
          <a:prstGeom prst="rect">
            <a:avLst/>
          </a:prstGeom>
        </p:spPr>
      </p:pic>
      <p:sp>
        <p:nvSpPr>
          <p:cNvPr id="42" name="Textfeld 41"/>
          <p:cNvSpPr txBox="1"/>
          <p:nvPr/>
        </p:nvSpPr>
        <p:spPr>
          <a:xfrm>
            <a:off x="5868144" y="4761747"/>
            <a:ext cx="298093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+mj-lt"/>
              </a:rPr>
              <a:t>SMILA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is</a:t>
            </a:r>
            <a:r>
              <a:rPr lang="de-DE" sz="1400" dirty="0" smtClean="0">
                <a:latin typeface="+mj-lt"/>
              </a:rPr>
              <a:t> an extensible </a:t>
            </a:r>
            <a:r>
              <a:rPr lang="de-DE" sz="1400" dirty="0" err="1" smtClean="0">
                <a:latin typeface="+mj-lt"/>
              </a:rPr>
              <a:t>framework</a:t>
            </a:r>
            <a:endParaRPr lang="de-DE" sz="1400" dirty="0" smtClean="0">
              <a:latin typeface="+mj-lt"/>
            </a:endParaRPr>
          </a:p>
          <a:p>
            <a:r>
              <a:rPr lang="de-DE" sz="1400" dirty="0" err="1" smtClean="0">
                <a:latin typeface="+mj-lt"/>
              </a:rPr>
              <a:t>for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building</a:t>
            </a:r>
            <a:r>
              <a:rPr lang="de-DE" sz="1400" dirty="0" smtClean="0">
                <a:latin typeface="+mj-lt"/>
              </a:rPr>
              <a:t> Big Data </a:t>
            </a:r>
          </a:p>
          <a:p>
            <a:r>
              <a:rPr lang="de-DE" sz="1400" dirty="0" err="1" smtClean="0">
                <a:latin typeface="+mj-lt"/>
              </a:rPr>
              <a:t>and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or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2400" dirty="0" err="1" smtClean="0">
                <a:solidFill>
                  <a:schemeClr val="accent1"/>
                </a:solidFill>
                <a:latin typeface="+mj-lt"/>
              </a:rPr>
              <a:t>search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solutions</a:t>
            </a:r>
            <a:endParaRPr lang="de-DE" sz="1400" dirty="0" smtClean="0">
              <a:latin typeface="+mj-lt"/>
            </a:endParaRPr>
          </a:p>
          <a:p>
            <a:r>
              <a:rPr lang="de-DE" sz="1400" dirty="0" err="1" smtClean="0">
                <a:latin typeface="+mj-lt"/>
              </a:rPr>
              <a:t>to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access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and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process</a:t>
            </a:r>
            <a:endParaRPr lang="de-DE" sz="1400" dirty="0" smtClean="0">
              <a:latin typeface="+mj-lt"/>
            </a:endParaRPr>
          </a:p>
          <a:p>
            <a:r>
              <a:rPr lang="de-DE" sz="1400" dirty="0" err="1" smtClean="0">
                <a:latin typeface="+mj-lt"/>
              </a:rPr>
              <a:t>unstructured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information</a:t>
            </a:r>
            <a:endParaRPr lang="de-DE" sz="1400" dirty="0" smtClean="0">
              <a:latin typeface="+mj-lt"/>
            </a:endParaRPr>
          </a:p>
          <a:p>
            <a:endParaRPr lang="de-DE" sz="1400" dirty="0" smtClean="0">
              <a:latin typeface="+mj-lt"/>
            </a:endParaRPr>
          </a:p>
          <a:p>
            <a:endParaRPr lang="de-DE" sz="1200" b="1" dirty="0" smtClean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219" y="1628800"/>
            <a:ext cx="3917036" cy="1875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939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Big Data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>
          <a:xfrm>
            <a:off x="539552" y="2924944"/>
            <a:ext cx="8604448" cy="1656184"/>
          </a:xfrm>
        </p:spPr>
        <p:txBody>
          <a:bodyPr/>
          <a:lstStyle/>
          <a:p>
            <a:r>
              <a:rPr lang="de-DE" sz="14000" dirty="0" smtClean="0">
                <a:solidFill>
                  <a:schemeClr val="bg1">
                    <a:lumMod val="50000"/>
                  </a:schemeClr>
                </a:solidFill>
              </a:rPr>
              <a:t>BIG DATA</a:t>
            </a:r>
            <a:endParaRPr lang="de-DE" sz="1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Inhaltsplatzhalter 1"/>
          <p:cNvSpPr txBox="1">
            <a:spLocks/>
          </p:cNvSpPr>
          <p:nvPr/>
        </p:nvSpPr>
        <p:spPr bwMode="gray">
          <a:xfrm>
            <a:off x="543531" y="4745700"/>
            <a:ext cx="86044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80975" indent="-18097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 typeface="Arial"/>
              <a:buChar char="•"/>
              <a:defRPr sz="1400">
                <a:solidFill>
                  <a:schemeClr val="bg1"/>
                </a:solidFill>
                <a:latin typeface="+mn-lt"/>
              </a:defRPr>
            </a:lvl2pPr>
            <a:lvl3pPr marL="358775" indent="-185738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defRPr sz="1400">
                <a:solidFill>
                  <a:schemeClr val="bg1"/>
                </a:solidFill>
                <a:latin typeface="+mn-lt"/>
              </a:defRPr>
            </a:lvl3pPr>
            <a:lvl4pPr marL="541338" indent="-182563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4pPr>
            <a:lvl5pPr marL="715963" indent="-17462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5pPr>
            <a:lvl6pPr marL="20018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6pPr>
            <a:lvl7pPr marL="24590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7pPr>
            <a:lvl8pPr marL="29162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8pPr>
            <a:lvl9pPr marL="33734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endParaRPr lang="de-DE" sz="1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1"/>
          <p:cNvSpPr txBox="1">
            <a:spLocks/>
          </p:cNvSpPr>
          <p:nvPr/>
        </p:nvSpPr>
        <p:spPr bwMode="gray">
          <a:xfrm>
            <a:off x="899592" y="2235666"/>
            <a:ext cx="7464158" cy="385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80975" indent="-18097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 typeface="Arial"/>
              <a:buChar char="•"/>
              <a:defRPr sz="1400">
                <a:solidFill>
                  <a:schemeClr val="bg1"/>
                </a:solidFill>
                <a:latin typeface="+mn-lt"/>
              </a:defRPr>
            </a:lvl2pPr>
            <a:lvl3pPr marL="358775" indent="-185738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defRPr sz="1400">
                <a:solidFill>
                  <a:schemeClr val="bg1"/>
                </a:solidFill>
                <a:latin typeface="+mn-lt"/>
              </a:defRPr>
            </a:lvl3pPr>
            <a:lvl4pPr marL="541338" indent="-182563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4pPr>
            <a:lvl5pPr marL="715963" indent="-17462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5pPr>
            <a:lvl6pPr marL="20018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6pPr>
            <a:lvl7pPr marL="24590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7pPr>
            <a:lvl8pPr marL="29162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8pPr>
            <a:lvl9pPr marL="33734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de-DE" sz="2000" dirty="0" smtClean="0">
                <a:solidFill>
                  <a:schemeClr val="accent4"/>
                </a:solidFill>
              </a:rPr>
              <a:t>Speicherung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Import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Verarbeitung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Analyse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Suche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Visualisierung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Bereitstellung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…</a:t>
            </a:r>
          </a:p>
          <a:p>
            <a:endParaRPr lang="de-DE" sz="20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3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2627784" y="2564904"/>
            <a:ext cx="3384376" cy="3141040"/>
          </a:xfrm>
        </p:spPr>
        <p:txBody>
          <a:bodyPr/>
          <a:lstStyle/>
          <a:p>
            <a:r>
              <a:rPr lang="de-DE" sz="15000" dirty="0" smtClean="0">
                <a:solidFill>
                  <a:srgbClr val="FF0000"/>
                </a:solidFill>
              </a:rPr>
              <a:t>?</a:t>
            </a:r>
            <a:r>
              <a:rPr lang="de-DE" sz="15000" dirty="0" smtClean="0">
                <a:solidFill>
                  <a:schemeClr val="accent1"/>
                </a:solidFill>
              </a:rPr>
              <a:t>?</a:t>
            </a:r>
            <a:r>
              <a:rPr lang="de-DE" sz="15000" dirty="0" smtClean="0"/>
              <a:t>?</a:t>
            </a:r>
            <a:endParaRPr lang="de-DE" sz="15000" dirty="0"/>
          </a:p>
        </p:txBody>
      </p:sp>
    </p:spTree>
    <p:extLst>
      <p:ext uri="{BB962C8B-B14F-4D97-AF65-F5344CB8AC3E}">
        <p14:creationId xmlns:p14="http://schemas.microsoft.com/office/powerpoint/2010/main" val="141276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fD8vLgFOUm1TwSRT3K4q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9OXEJz_kqsCtTiyl4U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QqwJWDzUqDweyeGLvzC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yKcSTrFE2_SdY3pNkj2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e.KzYe0Kt.BLNpldIz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5.HF5v1UmrP5ZE3jX6l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LwCX3EKkSMbFcoRPB04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9OXEJz_kqsCtTiyl4UE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QqwJWDzUqDweyeGLvzC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yKcSTrFE2_SdY3pNkj2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e.KzYe0Kt.BLNpldIz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f6GVcv9Uq_n3XinXY8U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z7es5TFX0K6wRPI8XiIS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VVltOab0SLfte2JQDT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.QbA8f7E.jhN9u4tI7T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07Z5ZU3KEGsqrZ7UVOT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aadIcjGkWUAD6WRjlRP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rYiAs7OO0eCpZufyX2LE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zc95xrdUK2oR8wqO6Ow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aj9zR9vEuOsNQMbCps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RllHE7_ESuouMBLlFLM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XqryWlT2kaDiG2dZJGu5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LwCX3EKkSMbFcoRPB04A"/>
</p:tagLst>
</file>

<file path=ppt/theme/theme1.xml><?xml version="1.0" encoding="utf-8"?>
<a:theme xmlns:a="http://schemas.openxmlformats.org/drawingml/2006/main" name="PPT-Master Empolis SCREEN - DE">
  <a:themeElements>
    <a:clrScheme name="Benutzerdefiniert 1">
      <a:dk1>
        <a:srgbClr val="373A3D"/>
      </a:dk1>
      <a:lt1>
        <a:srgbClr val="FFFFFF"/>
      </a:lt1>
      <a:dk2>
        <a:srgbClr val="373A3D"/>
      </a:dk2>
      <a:lt2>
        <a:srgbClr val="5B6065"/>
      </a:lt2>
      <a:accent1>
        <a:srgbClr val="0098D1"/>
      </a:accent1>
      <a:accent2>
        <a:srgbClr val="868C92"/>
      </a:accent2>
      <a:accent3>
        <a:srgbClr val="C4C7CA"/>
      </a:accent3>
      <a:accent4>
        <a:srgbClr val="EAE8E9"/>
      </a:accent4>
      <a:accent5>
        <a:srgbClr val="EAE8E9"/>
      </a:accent5>
      <a:accent6>
        <a:srgbClr val="D4D700"/>
      </a:accent6>
      <a:hlink>
        <a:srgbClr val="FFFFFF"/>
      </a:hlink>
      <a:folHlink>
        <a:srgbClr val="FFFFFF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gray">
        <a:noFill/>
        <a:ln w="9525">
          <a:solidFill>
            <a:schemeClr val="bg1"/>
          </a:solidFill>
          <a:miter lim="800000"/>
          <a:headEnd type="none" w="med" len="med"/>
          <a:tailEnd type="none" w="med" len="med"/>
        </a:ln>
        <a:effectLst/>
      </a:spPr>
      <a:bodyPr/>
      <a:lstStyle/>
    </a:lnDef>
    <a:txDef>
      <a:spPr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noAutofit/>
      </a:bodyPr>
      <a:lstStyle>
        <a:defPPr eaLnBrk="0" hangingPunct="0">
          <a:spcBef>
            <a:spcPts val="1200"/>
          </a:spcBef>
          <a:defRPr sz="1200" dirty="0" err="1" smtClean="0">
            <a:solidFill>
              <a:schemeClr val="bg1"/>
            </a:solidFill>
          </a:defRPr>
        </a:defPPr>
      </a:lstStyle>
    </a:txDef>
  </a:objectDefaults>
  <a:extraClrSchemeLst>
    <a:extraClrScheme>
      <a:clrScheme name="Standarddesign 1">
        <a:dk1>
          <a:srgbClr val="FFFFFF"/>
        </a:dk1>
        <a:lt1>
          <a:srgbClr val="FFFFFF"/>
        </a:lt1>
        <a:dk2>
          <a:srgbClr val="576081"/>
        </a:dk2>
        <a:lt2>
          <a:srgbClr val="101C4B"/>
        </a:lt2>
        <a:accent1>
          <a:srgbClr val="878DA5"/>
        </a:accent1>
        <a:accent2>
          <a:srgbClr val="B7BAC9"/>
        </a:accent2>
        <a:accent3>
          <a:srgbClr val="FFFFFF"/>
        </a:accent3>
        <a:accent4>
          <a:srgbClr val="DADADA"/>
        </a:accent4>
        <a:accent5>
          <a:srgbClr val="C3C5CF"/>
        </a:accent5>
        <a:accent6>
          <a:srgbClr val="A6A8B6"/>
        </a:accent6>
        <a:hlink>
          <a:srgbClr val="DA5800"/>
        </a:hlink>
        <a:folHlink>
          <a:srgbClr val="E99B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BeAG PPT 2011-06-26">
      <a:dk1>
        <a:srgbClr val="002D64"/>
      </a:dk1>
      <a:lt1>
        <a:srgbClr val="FFFFFF"/>
      </a:lt1>
      <a:dk2>
        <a:srgbClr val="415F8C"/>
      </a:dk2>
      <a:lt2>
        <a:srgbClr val="002D64"/>
      </a:lt2>
      <a:accent1>
        <a:srgbClr val="AFBED2"/>
      </a:accent1>
      <a:accent2>
        <a:srgbClr val="8C827D"/>
      </a:accent2>
      <a:accent3>
        <a:srgbClr val="CDC3B9"/>
      </a:accent3>
      <a:accent4>
        <a:srgbClr val="E6E1D2"/>
      </a:accent4>
      <a:accent5>
        <a:srgbClr val="F5F0E1"/>
      </a:accent5>
      <a:accent6>
        <a:srgbClr val="E60028"/>
      </a:accent6>
      <a:hlink>
        <a:srgbClr val="101C4B"/>
      </a:hlink>
      <a:folHlink>
        <a:srgbClr val="101C4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BeAG PPT 2011-06-26">
      <a:dk1>
        <a:srgbClr val="002D64"/>
      </a:dk1>
      <a:lt1>
        <a:srgbClr val="FFFFFF"/>
      </a:lt1>
      <a:dk2>
        <a:srgbClr val="415F8C"/>
      </a:dk2>
      <a:lt2>
        <a:srgbClr val="002D64"/>
      </a:lt2>
      <a:accent1>
        <a:srgbClr val="AFBED2"/>
      </a:accent1>
      <a:accent2>
        <a:srgbClr val="8C827D"/>
      </a:accent2>
      <a:accent3>
        <a:srgbClr val="CDC3B9"/>
      </a:accent3>
      <a:accent4>
        <a:srgbClr val="E6E1D2"/>
      </a:accent4>
      <a:accent5>
        <a:srgbClr val="F5F0E1"/>
      </a:accent5>
      <a:accent6>
        <a:srgbClr val="E60028"/>
      </a:accent6>
      <a:hlink>
        <a:srgbClr val="101C4B"/>
      </a:hlink>
      <a:folHlink>
        <a:srgbClr val="101C4B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eda194b7-cdc9-470f-af83-b0bf2b20a86f">Empolis PowerPoint-Vorlage (Bildschirmversion)</Description0>
    <Doc_x0020_Type xmlns="eda194b7-cdc9-470f-af83-b0bf2b20a86f">Other</Doc_x0020_Type>
    <Language xmlns="eda194b7-cdc9-470f-af83-b0bf2b20a86f">german</Language>
    <Product xmlns="eda194b7-cdc9-470f-af83-b0bf2b20a86f" xsi:nil="true"/>
    <Stock xmlns="eda194b7-cdc9-470f-af83-b0bf2b20a86f" xsi:nil="true"/>
    <Status xmlns="eda194b7-cdc9-470f-af83-b0bf2b20a86f">Internal</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26F652C6CB2D48A17FD6C97D3D13DD" ma:contentTypeVersion="8" ma:contentTypeDescription="Create a new document." ma:contentTypeScope="" ma:versionID="dc8b6421d8b4392e169908ac61205217">
  <xsd:schema xmlns:xsd="http://www.w3.org/2001/XMLSchema" xmlns:p="http://schemas.microsoft.com/office/2006/metadata/properties" xmlns:ns2="eda194b7-cdc9-470f-af83-b0bf2b20a86f" targetNamespace="http://schemas.microsoft.com/office/2006/metadata/properties" ma:root="true" ma:fieldsID="a25e3377f37a9540812696485a5b0a17" ns2:_="">
    <xsd:import namespace="eda194b7-cdc9-470f-af83-b0bf2b20a86f"/>
    <xsd:element name="properties">
      <xsd:complexType>
        <xsd:sequence>
          <xsd:element name="documentManagement">
            <xsd:complexType>
              <xsd:all>
                <xsd:element ref="ns2:Language" minOccurs="0"/>
                <xsd:element ref="ns2:Description0" minOccurs="0"/>
                <xsd:element ref="ns2:Stock" minOccurs="0"/>
                <xsd:element ref="ns2:Doc_x0020_Type" minOccurs="0"/>
                <xsd:element ref="ns2:Status" minOccurs="0"/>
                <xsd:element ref="ns2:Produ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da194b7-cdc9-470f-af83-b0bf2b20a86f" elementFormDefault="qualified">
    <xsd:import namespace="http://schemas.microsoft.com/office/2006/documentManagement/types"/>
    <xsd:element name="Language" ma:index="8" nillable="true" ma:displayName="Language" ma:format="Dropdown" ma:internalName="Language">
      <xsd:simpleType>
        <xsd:restriction base="dms:Choice">
          <xsd:enumeration value="german"/>
          <xsd:enumeration value="english"/>
        </xsd:restriction>
      </xsd:simpleType>
    </xsd:element>
    <xsd:element name="Description0" ma:index="9" nillable="true" ma:displayName="Description" ma:internalName="Description0">
      <xsd:simpleType>
        <xsd:restriction base="dms:Note"/>
      </xsd:simpleType>
    </xsd:element>
    <xsd:element name="Stock" ma:index="10" nillable="true" ma:displayName="Stock" ma:format="RadioButtons" ma:internalName="Stock">
      <xsd:simpleType>
        <xsd:restriction base="dms:Choice">
          <xsd:enumeration value="not in stock"/>
          <xsd:enumeration value="in stock"/>
        </xsd:restriction>
      </xsd:simpleType>
    </xsd:element>
    <xsd:element name="Doc_x0020_Type" ma:index="11" nillable="true" ma:displayName="Doc Type" ma:format="Dropdown" ma:internalName="Doc_x0020_Type">
      <xsd:simpleType>
        <xsd:restriction base="dms:Choice">
          <xsd:enumeration value="Brochure"/>
          <xsd:enumeration value="Data Sheet"/>
          <xsd:enumeration value="Success Story"/>
          <xsd:enumeration value="Whitepaper"/>
          <xsd:enumeration value="Other"/>
        </xsd:restriction>
      </xsd:simpleType>
    </xsd:element>
    <xsd:element name="Status" ma:index="12" nillable="true" ma:displayName="Status" ma:format="Dropdown" ma:internalName="Status">
      <xsd:simpleType>
        <xsd:restriction base="dms:Choice">
          <xsd:enumeration value="Draft"/>
          <xsd:enumeration value="Internal"/>
          <xsd:enumeration value="Public"/>
        </xsd:restriction>
      </xsd:simpleType>
    </xsd:element>
    <xsd:element name="Product" ma:index="13" nillable="true" ma:displayName="Product" ma:format="Dropdown" ma:internalName="Product">
      <xsd:simpleType>
        <xsd:restriction base="dms:Choice">
          <xsd:enumeration value="none"/>
          <xsd:enumeration value="Attensity 360"/>
          <xsd:enumeration value="Attensity Service"/>
          <xsd:enumeration value="Attensity Analyze"/>
          <xsd:enumeration value="Attensity Respond"/>
          <xsd:enumeration value="Attensity Discover"/>
          <xsd:enumeration value="E-Service Suit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4539143-4815-4A6C-9BF6-BFF0E38AF688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eda194b7-cdc9-470f-af83-b0bf2b20a86f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2D01E7E-04E6-4E3D-9970-60D841D917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8AB20-DF19-40FD-BD7A-50B6F33A77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a194b7-cdc9-470f-af83-b0bf2b20a86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PPT-Master Empolis SCREEN - DE</Template>
  <TotalTime>0</TotalTime>
  <Words>92</Words>
  <Application>Microsoft Office PowerPoint</Application>
  <PresentationFormat>Bildschirmpräsentation (4:3)</PresentationFormat>
  <Paragraphs>38</Paragraphs>
  <Slides>6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PPT-Master Empolis SCREEN - DE</vt:lpstr>
      <vt:lpstr>think-cell Slide</vt:lpstr>
      <vt:lpstr>SMILA Tutorial</vt:lpstr>
      <vt:lpstr>SMILA</vt:lpstr>
      <vt:lpstr>SMILA</vt:lpstr>
      <vt:lpstr>Suche</vt:lpstr>
      <vt:lpstr>Big Data</vt:lpstr>
      <vt:lpstr>Fragen?</vt:lpstr>
    </vt:vector>
  </TitlesOfParts>
  <Company>Attensity Europe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Weber, Andreas</dc:creator>
  <dc:description>Template April 2012</dc:description>
  <cp:lastModifiedBy>Weber, Andreas</cp:lastModifiedBy>
  <cp:revision>96</cp:revision>
  <cp:lastPrinted>2001-08-01T07:58:04Z</cp:lastPrinted>
  <dcterms:created xsi:type="dcterms:W3CDTF">2012-11-08T08:28:21Z</dcterms:created>
  <dcterms:modified xsi:type="dcterms:W3CDTF">2013-02-25T14:04:28Z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0x010100A426F652C6CB2D48A17FD6C97D3D13DD</vt:lpwstr>
  </property>
</Properties>
</file>